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1" r:id="rId6"/>
    <p:sldId id="272" r:id="rId7"/>
    <p:sldId id="259" r:id="rId8"/>
    <p:sldId id="275" r:id="rId9"/>
    <p:sldId id="276" r:id="rId10"/>
    <p:sldId id="260" r:id="rId11"/>
    <p:sldId id="273" r:id="rId12"/>
    <p:sldId id="274" r:id="rId13"/>
    <p:sldId id="262" r:id="rId14"/>
    <p:sldId id="263" r:id="rId15"/>
    <p:sldId id="264" r:id="rId16"/>
    <p:sldId id="265" r:id="rId17"/>
    <p:sldId id="270" r:id="rId18"/>
  </p:sldIdLst>
  <p:sldSz cx="18288000" cy="10287000"/>
  <p:notesSz cx="6858000" cy="9144000"/>
  <p:embeddedFontLst>
    <p:embeddedFont>
      <p:font typeface="Aileron"/>
      <p:regular r:id="rId19"/>
    </p:embeddedFont>
    <p:embeddedFont>
      <p:font typeface="Aileron Bold"/>
      <p:regular r:id="rId20"/>
    </p:embeddedFont>
    <p:embeddedFont>
      <p:font typeface="Calibri (MS)" panose="020B0604020202020204" charset="0"/>
      <p:regular r:id="rId21"/>
    </p:embeddedFont>
    <p:embeddedFont>
      <p:font typeface="League Spartan" panose="020B0604020202020204" charset="0"/>
      <p:regular r:id="rId22"/>
    </p:embeddedFont>
    <p:embeddedFont>
      <p:font typeface="Poppins" panose="020B0604020202020204" charset="0"/>
      <p:regular r:id="rId23"/>
    </p:embeddedFont>
    <p:embeddedFont>
      <p:font typeface="Poppins Bold" panose="020B0604020202020204" charset="0"/>
      <p:regular r:id="rId24"/>
    </p:embeddedFont>
    <p:embeddedFont>
      <p:font typeface="Poppins Bold Italics" panose="020B0604020202020204" charset="0"/>
      <p:regular r:id="rId25"/>
    </p:embeddedFont>
    <p:embeddedFont>
      <p:font typeface="Roboto" panose="020B0604020202020204" charset="0"/>
      <p:regular r:id="rId26"/>
    </p:embeddedFont>
    <p:embeddedFont>
      <p:font typeface="Roboto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3504402" y="4702242"/>
            <a:ext cx="11841560" cy="105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2"/>
              </a:lnSpc>
            </a:pPr>
            <a:r>
              <a:rPr lang="en-US" sz="6066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FUTURO - CIERRE MARZO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130300" y="4057750"/>
            <a:ext cx="3086100" cy="2171499"/>
            <a:chOff x="0" y="0"/>
            <a:chExt cx="812800" cy="5719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722993" y="3089409"/>
            <a:ext cx="11414338" cy="172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3"/>
              </a:lnSpc>
            </a:pPr>
            <a:r>
              <a:rPr lang="en-US" sz="10002" b="1">
                <a:solidFill>
                  <a:srgbClr val="003594"/>
                </a:solidFill>
                <a:latin typeface="Roboto Bold"/>
                <a:ea typeface="Roboto Bold"/>
                <a:cs typeface="Roboto Bold"/>
                <a:sym typeface="Roboto Bold"/>
              </a:rPr>
              <a:t>JUNTA MENSUAL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22993" y="5643539"/>
            <a:ext cx="10977156" cy="59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7"/>
              </a:lnSpc>
              <a:spcBef>
                <a:spcPct val="0"/>
              </a:spcBef>
            </a:pPr>
            <a:r>
              <a:rPr lang="en-US" sz="33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El futuro que te imaginas, el respaldo que mereces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467343" y="4057750"/>
            <a:ext cx="3086100" cy="2171499"/>
            <a:chOff x="0" y="0"/>
            <a:chExt cx="812800" cy="5719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695026" y="2001751"/>
            <a:ext cx="4200741" cy="420074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3"/>
              <a:stretch>
                <a:fillRect t="-4632" b="-463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9" name="Freeform 9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TextBox 11"/>
          <p:cNvSpPr txBox="1"/>
          <p:nvPr/>
        </p:nvSpPr>
        <p:spPr>
          <a:xfrm>
            <a:off x="1028700" y="1681184"/>
            <a:ext cx="6387465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COMPROMISO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14400"/>
            <a:ext cx="11849100" cy="85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QUE PUEDEN ESPERAR DE NOSOTROS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694199"/>
            <a:ext cx="7251596" cy="113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Resolución</a:t>
            </a:r>
            <a:r>
              <a:rPr lang="en-US" sz="21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del </a:t>
            </a:r>
            <a:r>
              <a:rPr lang="en-US" sz="21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equipo</a:t>
            </a:r>
            <a:r>
              <a:rPr lang="en-US" sz="21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operativo</a:t>
            </a:r>
            <a:r>
              <a:rPr lang="en-US" sz="21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Agilizar</a:t>
            </a:r>
            <a:r>
              <a:rPr lang="en-US" sz="21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procesos</a:t>
            </a:r>
            <a:r>
              <a:rPr lang="en-US" sz="21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Apoyar</a:t>
            </a:r>
            <a:r>
              <a:rPr lang="en-US" sz="21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1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cierres</a:t>
            </a:r>
            <a:r>
              <a:rPr lang="en-US" sz="21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claves.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1276957" y="2780281"/>
            <a:ext cx="8694981" cy="76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</a:pPr>
            <a:r>
              <a:rPr lang="en-US" sz="4454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CONTENIDO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4276" y="5213382"/>
            <a:ext cx="10698495" cy="924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76"/>
              </a:lnSpc>
              <a:spcBef>
                <a:spcPct val="0"/>
              </a:spcBef>
            </a:pP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“Nos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encargamos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destrabar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lo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frena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las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ventas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”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Ustedes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enfonquense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salir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cerrar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Hagamos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esto</a:t>
            </a:r>
            <a:r>
              <a:rPr lang="en-US" sz="2625" b="1" spc="-5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simple y </a:t>
            </a:r>
            <a:r>
              <a:rPr lang="en-US" sz="2625" b="1" spc="-52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enfocado</a:t>
            </a:r>
            <a:endParaRPr lang="en-US" sz="2625" b="1" spc="-52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922CEBF4-7436-C596-2BA4-D242D4708663}"/>
              </a:ext>
            </a:extLst>
          </p:cNvPr>
          <p:cNvSpPr txBox="1"/>
          <p:nvPr/>
        </p:nvSpPr>
        <p:spPr>
          <a:xfrm>
            <a:off x="-609600" y="6604113"/>
            <a:ext cx="8694981" cy="76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</a:pPr>
            <a:r>
              <a:rPr lang="en-US" sz="4454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MENSAJE CLAVE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1BCE2A2A-9C43-CEC8-A8EA-381AC7070D75}"/>
              </a:ext>
            </a:extLst>
          </p:cNvPr>
          <p:cNvSpPr txBox="1"/>
          <p:nvPr/>
        </p:nvSpPr>
        <p:spPr>
          <a:xfrm>
            <a:off x="808098" y="7524463"/>
            <a:ext cx="1530809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676"/>
              </a:lnSpc>
              <a:spcBef>
                <a:spcPct val="0"/>
              </a:spcBef>
              <a:defRPr sz="2625" b="1" spc="-52">
                <a:solidFill>
                  <a:srgbClr val="000000"/>
                </a:solidFill>
                <a:latin typeface="Poppins Bold"/>
                <a:ea typeface="Poppins Bold"/>
                <a:cs typeface="Poppins Bold"/>
              </a:defRPr>
            </a:lvl1pPr>
          </a:lstStyle>
          <a:p>
            <a:pPr lvl="1"/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No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necesitamos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reinvertar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nada. Estamos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más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cerca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de los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que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parece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.                                   Si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ejecutamos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de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manera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consiente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desde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el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inicio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del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trimeste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podemos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tener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resultados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frecuentes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 y sin </a:t>
            </a:r>
            <a:r>
              <a:rPr lang="en-US" sz="2800" b="1" dirty="0" err="1">
                <a:latin typeface="Poppins Bold" panose="020B0604020202020204" charset="0"/>
                <a:cs typeface="Poppins Bold" panose="020B0604020202020204" charset="0"/>
                <a:sym typeface="Poppins"/>
              </a:rPr>
              <a:t>prisas</a:t>
            </a:r>
            <a:r>
              <a:rPr lang="en-US" sz="2800" b="1" dirty="0">
                <a:latin typeface="Poppins Bold" panose="020B0604020202020204" charset="0"/>
                <a:cs typeface="Poppins Bold" panose="020B0604020202020204" charset="0"/>
                <a:sym typeface="Poppins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2B80E4E9-E096-7F70-630B-5ED4CCA72FB3}"/>
              </a:ext>
            </a:extLst>
          </p:cNvPr>
          <p:cNvSpPr txBox="1"/>
          <p:nvPr/>
        </p:nvSpPr>
        <p:spPr>
          <a:xfrm>
            <a:off x="1028699" y="914400"/>
            <a:ext cx="13231689" cy="85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ASPECTOS RELEVANTES PARA COMUNICAR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AAE8C3CC-D8D7-ABB9-71B2-97E2F7B74850}"/>
              </a:ext>
            </a:extLst>
          </p:cNvPr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ECFE0D-477F-3CA2-1FCB-8D349B81ECEE}"/>
              </a:ext>
            </a:extLst>
          </p:cNvPr>
          <p:cNvGrpSpPr/>
          <p:nvPr/>
        </p:nvGrpSpPr>
        <p:grpSpPr>
          <a:xfrm>
            <a:off x="1036660" y="9457487"/>
            <a:ext cx="2514600" cy="260350"/>
            <a:chOff x="0" y="0"/>
            <a:chExt cx="662281" cy="685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028945F-7368-8FB7-1C0F-66B3C21119F6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B20077-6E4D-A273-3BEC-6E17D34B782D}"/>
                </a:ext>
              </a:extLst>
            </p:cNvPr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13">
            <a:extLst>
              <a:ext uri="{FF2B5EF4-FFF2-40B4-BE49-F238E27FC236}">
                <a16:creationId xmlns:a16="http://schemas.microsoft.com/office/drawing/2014/main" id="{41CAD5F7-FC19-9D79-7E54-6D66096B40E0}"/>
              </a:ext>
            </a:extLst>
          </p:cNvPr>
          <p:cNvSpPr txBox="1"/>
          <p:nvPr/>
        </p:nvSpPr>
        <p:spPr>
          <a:xfrm>
            <a:off x="762000" y="2243100"/>
            <a:ext cx="15730916" cy="7289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GMM en Allianz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siendo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actractivo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229498" lvl="1" algn="l">
              <a:lnSpc>
                <a:spcPts val="2976"/>
              </a:lnSpc>
            </a:pPr>
            <a:endParaRPr lang="en-US" sz="2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Emisión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Vida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DAF. Tutorial en chat y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página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web de ap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futuro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229498" lvl="1" algn="l">
              <a:lnSpc>
                <a:spcPts val="2976"/>
              </a:lnSpc>
            </a:pPr>
            <a:endParaRPr lang="en-US" sz="2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Oped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tiene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al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1 de las 2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coberturas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cuenta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Vida y se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paga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comisión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229498" lvl="1" algn="l">
              <a:lnSpc>
                <a:spcPts val="2976"/>
              </a:lnSpc>
            </a:pPr>
            <a:endParaRPr lang="en-US" sz="2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Ahorro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revisión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ajustar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comisiones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para lo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cumplieron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partir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Mayo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suben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los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tiene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oportunidad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todavia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 la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comisión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vieja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229498" lvl="1" algn="l">
              <a:lnSpc>
                <a:spcPts val="2976"/>
              </a:lnSpc>
            </a:pPr>
            <a:endParaRPr lang="en-US" sz="2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momentos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invertir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no son los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cómodos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Esperar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todo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bien es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llegar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tarde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Recuerda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cuando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mercado baja es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estamos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oferta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justo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cuando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conviene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comprar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Ustedes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estado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aqui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venido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momentos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muchos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dificiles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los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hace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profesionales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en mercados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fáciles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todos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venden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…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ustedes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son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mucho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!!</a:t>
            </a:r>
          </a:p>
          <a:p>
            <a:pPr marL="229498" lvl="1" algn="l">
              <a:lnSpc>
                <a:spcPts val="2976"/>
              </a:lnSpc>
            </a:pPr>
            <a:endParaRPr lang="en-US" sz="2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están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viendo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caso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alguno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nosotros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equipo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oficina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favor no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duplicar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 al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finalidad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ser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eficientes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endParaRPr lang="en-US" sz="21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endParaRPr lang="en-US" sz="21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endParaRPr lang="en-US" sz="21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62F76B3-798F-5BA3-43BB-2ED862D24EE9}"/>
              </a:ext>
            </a:extLst>
          </p:cNvPr>
          <p:cNvSpPr/>
          <p:nvPr/>
        </p:nvSpPr>
        <p:spPr>
          <a:xfrm>
            <a:off x="14260389" y="254222"/>
            <a:ext cx="2232527" cy="1727417"/>
          </a:xfrm>
          <a:custGeom>
            <a:avLst/>
            <a:gdLst/>
            <a:ahLst/>
            <a:cxnLst/>
            <a:rect l="l" t="t" r="r" b="b"/>
            <a:pathLst>
              <a:path w="2232527" h="1727417">
                <a:moveTo>
                  <a:pt x="0" y="0"/>
                </a:moveTo>
                <a:lnTo>
                  <a:pt x="2232526" y="0"/>
                </a:lnTo>
                <a:lnTo>
                  <a:pt x="2232526" y="1727417"/>
                </a:lnTo>
                <a:lnTo>
                  <a:pt x="0" y="1727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69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FF76C-F102-6C24-280C-EE886F14B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9CEB1908-69C1-3775-F270-AC1FE87CD586}"/>
              </a:ext>
            </a:extLst>
          </p:cNvPr>
          <p:cNvSpPr txBox="1"/>
          <p:nvPr/>
        </p:nvSpPr>
        <p:spPr>
          <a:xfrm>
            <a:off x="1028699" y="914400"/>
            <a:ext cx="13231689" cy="85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ASPECTOS RELEVANTES PARA COMUNICAR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F6D9F8E8-DEEE-070E-0A84-51A01E9A70F1}"/>
              </a:ext>
            </a:extLst>
          </p:cNvPr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52AF1C-04DC-3F4B-601D-D715CFDDD244}"/>
              </a:ext>
            </a:extLst>
          </p:cNvPr>
          <p:cNvGrpSpPr/>
          <p:nvPr/>
        </p:nvGrpSpPr>
        <p:grpSpPr>
          <a:xfrm>
            <a:off x="1036660" y="9457487"/>
            <a:ext cx="2514600" cy="260350"/>
            <a:chOff x="0" y="0"/>
            <a:chExt cx="662281" cy="685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FEC697E-B4AD-7BCC-E392-A655D40D7EC0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C6BE76-9CE4-0F73-4208-3BD1B0998DDF}"/>
                </a:ext>
              </a:extLst>
            </p:cNvPr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6">
            <a:extLst>
              <a:ext uri="{FF2B5EF4-FFF2-40B4-BE49-F238E27FC236}">
                <a16:creationId xmlns:a16="http://schemas.microsoft.com/office/drawing/2014/main" id="{61AECE47-5D3C-CF2B-95E8-F1553D057564}"/>
              </a:ext>
            </a:extLst>
          </p:cNvPr>
          <p:cNvSpPr/>
          <p:nvPr/>
        </p:nvSpPr>
        <p:spPr>
          <a:xfrm>
            <a:off x="14260389" y="254222"/>
            <a:ext cx="2232527" cy="1727417"/>
          </a:xfrm>
          <a:custGeom>
            <a:avLst/>
            <a:gdLst/>
            <a:ahLst/>
            <a:cxnLst/>
            <a:rect l="l" t="t" r="r" b="b"/>
            <a:pathLst>
              <a:path w="2232527" h="1727417">
                <a:moveTo>
                  <a:pt x="0" y="0"/>
                </a:moveTo>
                <a:lnTo>
                  <a:pt x="2232526" y="0"/>
                </a:lnTo>
                <a:lnTo>
                  <a:pt x="2232526" y="1727417"/>
                </a:lnTo>
                <a:lnTo>
                  <a:pt x="0" y="17274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1D46D9-AFBE-66D1-3258-09056B210B1F}"/>
              </a:ext>
            </a:extLst>
          </p:cNvPr>
          <p:cNvSpPr txBox="1"/>
          <p:nvPr/>
        </p:nvSpPr>
        <p:spPr>
          <a:xfrm>
            <a:off x="685800" y="2422814"/>
            <a:ext cx="15807116" cy="4677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8997" lvl="1" indent="-229499">
              <a:lnSpc>
                <a:spcPts val="2976"/>
              </a:lnSpc>
              <a:buFont typeface="Arial"/>
              <a:buChar char="•"/>
            </a:pPr>
            <a:r>
              <a:rPr lang="en-US" sz="2000" spc="-61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Renovaciones</a:t>
            </a:r>
            <a:r>
              <a:rPr lang="en-US" sz="2000" spc="-6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61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deben</a:t>
            </a:r>
            <a:r>
              <a:rPr lang="en-US" sz="2000" spc="-6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61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detenerse</a:t>
            </a:r>
            <a:r>
              <a:rPr lang="en-US" sz="2000" spc="-6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1 </a:t>
            </a:r>
            <a:r>
              <a:rPr lang="en-US" sz="2000" spc="-61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mes</a:t>
            </a:r>
            <a:r>
              <a:rPr lang="en-US" sz="2000" spc="-6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antes de fin de </a:t>
            </a:r>
            <a:r>
              <a:rPr lang="en-US" sz="2000" spc="-61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vigencia</a:t>
            </a:r>
            <a:r>
              <a:rPr lang="en-US" sz="2000" spc="-6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000" spc="-61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000" spc="-6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000" spc="-61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cuenten</a:t>
            </a:r>
            <a:r>
              <a:rPr lang="en-US" sz="2000" spc="-6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61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000" spc="-6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61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cancelación</a:t>
            </a:r>
            <a:r>
              <a:rPr lang="en-US" sz="2000" spc="-6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458997" lvl="1" indent="-229499">
              <a:lnSpc>
                <a:spcPts val="2976"/>
              </a:lnSpc>
              <a:buFont typeface="Arial"/>
              <a:buChar char="•"/>
            </a:pPr>
            <a:endParaRPr lang="en-US" sz="2000" spc="-61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Mantener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renovar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nuestra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cartera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retail es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muy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relavante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los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indicadores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seguimiento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compañia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ademas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refleja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confianza y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seguridad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temenos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hacia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los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clientes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Protección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tiene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meses sin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intereses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Enviar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todos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los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tramites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al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equipo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oficina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poderles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apoyar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seguimiento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oportuno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229498" lvl="1" algn="l">
              <a:lnSpc>
                <a:spcPts val="2976"/>
              </a:lnSpc>
            </a:pPr>
            <a:endParaRPr lang="en-US" sz="2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Responder los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correos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mensaje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cobranza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marthita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con la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finalidad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apoyar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minimizar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riegos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cancelaciones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chargeback o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continuidad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sus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clientes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449114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9144000" y="2502270"/>
            <a:ext cx="7829920" cy="5216684"/>
          </a:xfrm>
          <a:custGeom>
            <a:avLst/>
            <a:gdLst/>
            <a:ahLst/>
            <a:cxnLst/>
            <a:rect l="l" t="t" r="r" b="b"/>
            <a:pathLst>
              <a:path w="7829920" h="5216684">
                <a:moveTo>
                  <a:pt x="0" y="0"/>
                </a:moveTo>
                <a:lnTo>
                  <a:pt x="7829920" y="0"/>
                </a:lnTo>
                <a:lnTo>
                  <a:pt x="7829920" y="5216684"/>
                </a:lnTo>
                <a:lnTo>
                  <a:pt x="0" y="5216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TextBox 9"/>
          <p:cNvSpPr txBox="1"/>
          <p:nvPr/>
        </p:nvSpPr>
        <p:spPr>
          <a:xfrm>
            <a:off x="1028700" y="1383628"/>
            <a:ext cx="13174951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ALLIANZ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82949"/>
            <a:ext cx="7664453" cy="79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2"/>
              </a:lnSpc>
            </a:pPr>
            <a:r>
              <a:rPr lang="en-US" sz="46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PUNTOS CONVENCIONES 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160510D-EFEF-E3BF-D22F-61B64F9C9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03837"/>
              </p:ext>
            </p:extLst>
          </p:nvPr>
        </p:nvGraphicFramePr>
        <p:xfrm>
          <a:off x="1028700" y="2724681"/>
          <a:ext cx="7309112" cy="4525964"/>
        </p:xfrm>
        <a:graphic>
          <a:graphicData uri="http://schemas.openxmlformats.org/drawingml/2006/table">
            <a:tbl>
              <a:tblPr/>
              <a:tblGrid>
                <a:gridCol w="3654556">
                  <a:extLst>
                    <a:ext uri="{9D8B030D-6E8A-4147-A177-3AD203B41FA5}">
                      <a16:colId xmlns:a16="http://schemas.microsoft.com/office/drawing/2014/main" val="561109324"/>
                    </a:ext>
                  </a:extLst>
                </a:gridCol>
                <a:gridCol w="3654556">
                  <a:extLst>
                    <a:ext uri="{9D8B030D-6E8A-4147-A177-3AD203B41FA5}">
                      <a16:colId xmlns:a16="http://schemas.microsoft.com/office/drawing/2014/main" val="2958966715"/>
                    </a:ext>
                  </a:extLst>
                </a:gridCol>
              </a:tblGrid>
              <a:tr h="6385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b="1">
                          <a:solidFill>
                            <a:srgbClr val="FFFFFF"/>
                          </a:solidFill>
                          <a:effectLst/>
                        </a:rPr>
                        <a:t>Agentes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b="1" dirty="0">
                          <a:solidFill>
                            <a:srgbClr val="FFFFFF"/>
                          </a:solidFill>
                          <a:effectLst/>
                        </a:rPr>
                        <a:t>Puntos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28091"/>
                  </a:ext>
                </a:extLst>
              </a:tr>
              <a:tr h="6385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Alejandro Marino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50.2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528755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Pablo Esteinou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30.3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876316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Ximena Sánchez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27.1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10134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Christian Bernal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24.3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256789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Patricia Fonseca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16.3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91342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4681B255-817C-7460-B556-55B1465A4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1600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111" b="-34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5765807" y="1404409"/>
            <a:ext cx="675638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LIGA ELITE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71087" y="2304992"/>
            <a:ext cx="8145827" cy="37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TOP 3 - Acumulado cierre marzo 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18430" y="6567389"/>
            <a:ext cx="4247608" cy="3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Alejandro Marino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47772" y="6992564"/>
            <a:ext cx="201803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66.5 puntos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93110" y="6608650"/>
            <a:ext cx="4247608" cy="774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Ximena Sanchez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endParaRPr lang="en-US" sz="221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370176" y="6992564"/>
            <a:ext cx="1688224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37 puntos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90484" y="6532702"/>
            <a:ext cx="4247608" cy="3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Christian Bernal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33627" y="6991539"/>
            <a:ext cx="201803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29 puntos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1" name="TextBox 21"/>
          <p:cNvSpPr txBox="1"/>
          <p:nvPr/>
        </p:nvSpPr>
        <p:spPr>
          <a:xfrm>
            <a:off x="7707900" y="7720219"/>
            <a:ext cx="4247608" cy="356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Pedro Maalouf – 23.5 puntos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Pablo Esteinou – 22.5 puntos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Patricia Fonseca – 13 puntos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Santiago Fernandez - 12 puntos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Natalia Rodríguez – 7.5 puntos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Jose Trevino – 7 puntos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Ana Maalouf – 6 puntos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endParaRPr lang="en-US" sz="1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799"/>
              </a:lnSpc>
            </a:pPr>
            <a:endParaRPr lang="en-US" sz="1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799"/>
              </a:lnSpc>
            </a:pPr>
            <a:endParaRPr lang="en-US" sz="1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785272" y="427625"/>
            <a:ext cx="8923884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CLUB DE CAMPEONES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2D0274A-00C3-BB8A-38BA-2C86B3E9C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68" y="7496126"/>
            <a:ext cx="3704331" cy="2397937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BF0EA894-B056-AD43-90B5-63C755A4C392}"/>
              </a:ext>
            </a:extLst>
          </p:cNvPr>
          <p:cNvSpPr txBox="1"/>
          <p:nvPr/>
        </p:nvSpPr>
        <p:spPr>
          <a:xfrm>
            <a:off x="3243256" y="8860327"/>
            <a:ext cx="201803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2,500 + iva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3D2E5E33-C2D3-369F-95A0-B5BA6389FB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ABD625EC-7239-440F-0750-E51E9B42A6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7335"/>
          <a:stretch>
            <a:fillRect/>
          </a:stretch>
        </p:blipFill>
        <p:spPr>
          <a:xfrm>
            <a:off x="7751363" y="3592896"/>
            <a:ext cx="3214011" cy="25390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56619BB-D681-2F77-6135-09EBDACD50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9259"/>
          <a:stretch>
            <a:fillRect/>
          </a:stretch>
        </p:blipFill>
        <p:spPr>
          <a:xfrm>
            <a:off x="12290243" y="3494745"/>
            <a:ext cx="2208243" cy="27771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C8F422A5-D72C-0008-B1E8-C67E7F582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714" y="3571563"/>
            <a:ext cx="2777115" cy="27771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4" name="TextBox 22">
            <a:extLst>
              <a:ext uri="{FF2B5EF4-FFF2-40B4-BE49-F238E27FC236}">
                <a16:creationId xmlns:a16="http://schemas.microsoft.com/office/drawing/2014/main" id="{3C2D8608-C3D5-B121-6BB1-A8C3399A3090}"/>
              </a:ext>
            </a:extLst>
          </p:cNvPr>
          <p:cNvSpPr txBox="1"/>
          <p:nvPr/>
        </p:nvSpPr>
        <p:spPr>
          <a:xfrm>
            <a:off x="-4859810" y="7394706"/>
            <a:ext cx="12567710" cy="184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Premio Q1 </a:t>
            </a:r>
          </a:p>
          <a:p>
            <a:pPr algn="ctr">
              <a:lnSpc>
                <a:spcPts val="7940"/>
              </a:lnSpc>
            </a:pPr>
            <a:r>
              <a:rPr lang="en-US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“Arranque rápido”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TextBox 6"/>
          <p:cNvSpPr txBox="1"/>
          <p:nvPr/>
        </p:nvSpPr>
        <p:spPr>
          <a:xfrm>
            <a:off x="10916192" y="6217682"/>
            <a:ext cx="4247608" cy="3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Ruben Hernández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91784" y="6168373"/>
            <a:ext cx="4247608" cy="3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Juan Pablo Haro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9776767" y="-2232866"/>
            <a:ext cx="9335221" cy="13010761"/>
          </a:xfrm>
          <a:custGeom>
            <a:avLst/>
            <a:gdLst/>
            <a:ahLst/>
            <a:cxnLst/>
            <a:rect l="l" t="t" r="r" b="b"/>
            <a:pathLst>
              <a:path w="9335221" h="13010761">
                <a:moveTo>
                  <a:pt x="0" y="0"/>
                </a:moveTo>
                <a:lnTo>
                  <a:pt x="9335221" y="0"/>
                </a:lnTo>
                <a:lnTo>
                  <a:pt x="9335221" y="13010761"/>
                </a:lnTo>
                <a:lnTo>
                  <a:pt x="0" y="130107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TextBox 17"/>
          <p:cNvSpPr txBox="1"/>
          <p:nvPr/>
        </p:nvSpPr>
        <p:spPr>
          <a:xfrm>
            <a:off x="5460468" y="860153"/>
            <a:ext cx="675638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LIGA ASCENSO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37076" y="1815856"/>
            <a:ext cx="8145827" cy="37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TOP 3 - Acumulado cierre a marzo 2026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36034" y="6516364"/>
            <a:ext cx="1876359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17.5 puntos</a:t>
            </a:r>
          </a:p>
          <a:p>
            <a:pPr algn="l">
              <a:lnSpc>
                <a:spcPts val="3200"/>
              </a:lnSpc>
              <a:spcBef>
                <a:spcPct val="0"/>
              </a:spcBef>
            </a:pPr>
            <a:endParaRPr lang="en-US" sz="2285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216854" y="6569921"/>
            <a:ext cx="204578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12.5 puntos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71811" y="6543706"/>
            <a:ext cx="1876358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13.5 puntos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05222" y="7557043"/>
            <a:ext cx="4247608" cy="286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Iliana Cortes - 10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Axel Arreola – 8.5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Regina Tena – 8.5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Juan Beltrán – 8.5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Lorena Ibarrola – 7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Elena Gutierrez - 6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Graciela Sánchez – 3 puntos.</a:t>
            </a:r>
            <a:endParaRPr lang="en-US" sz="1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9EC4797-6E37-6529-23A8-E27BB2FF7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132" y="3009900"/>
            <a:ext cx="2962913" cy="29568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CF6A595-FD83-A59B-724E-DBC2D7E80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0686" y="3039170"/>
            <a:ext cx="2962913" cy="29629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087A352-7F4B-82E0-CD98-8333AFAD5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8446" y="3058346"/>
            <a:ext cx="2962913" cy="29629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TextBox 14">
            <a:extLst>
              <a:ext uri="{FF2B5EF4-FFF2-40B4-BE49-F238E27FC236}">
                <a16:creationId xmlns:a16="http://schemas.microsoft.com/office/drawing/2014/main" id="{0A2D90EF-26E4-683E-8574-78FC35812E59}"/>
              </a:ext>
            </a:extLst>
          </p:cNvPr>
          <p:cNvSpPr txBox="1"/>
          <p:nvPr/>
        </p:nvSpPr>
        <p:spPr>
          <a:xfrm>
            <a:off x="1953272" y="6168373"/>
            <a:ext cx="4247608" cy="3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Andrea Dromundo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97E108E-164E-DC91-BE0D-3DCA9B5EB2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6694" y="7316583"/>
            <a:ext cx="3704331" cy="2397937"/>
          </a:xfrm>
          <a:prstGeom prst="rect">
            <a:avLst/>
          </a:prstGeom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9FEABA89-BE5A-3795-FE3E-234D8300DB2C}"/>
              </a:ext>
            </a:extLst>
          </p:cNvPr>
          <p:cNvSpPr txBox="1"/>
          <p:nvPr/>
        </p:nvSpPr>
        <p:spPr>
          <a:xfrm>
            <a:off x="2899696" y="8657019"/>
            <a:ext cx="201803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2,000 + iva</a:t>
            </a: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CF84C662-CCF6-5A73-A921-6FA49AF82E6A}"/>
              </a:ext>
            </a:extLst>
          </p:cNvPr>
          <p:cNvSpPr txBox="1"/>
          <p:nvPr/>
        </p:nvSpPr>
        <p:spPr>
          <a:xfrm>
            <a:off x="-4915183" y="7204393"/>
            <a:ext cx="12567710" cy="184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Premio Q1 </a:t>
            </a:r>
          </a:p>
          <a:p>
            <a:pPr algn="ctr">
              <a:lnSpc>
                <a:spcPts val="7940"/>
              </a:lnSpc>
            </a:pPr>
            <a:r>
              <a:rPr lang="en-US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“Arranque rápido”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TextBox 14"/>
          <p:cNvSpPr txBox="1"/>
          <p:nvPr/>
        </p:nvSpPr>
        <p:spPr>
          <a:xfrm>
            <a:off x="10318470" y="5914063"/>
            <a:ext cx="3430689" cy="31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2000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Beatriz</a:t>
            </a:r>
            <a:r>
              <a:rPr lang="en-US" sz="1792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Monroy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11983669" y="2538765"/>
            <a:ext cx="6219939" cy="6235528"/>
          </a:xfrm>
          <a:custGeom>
            <a:avLst/>
            <a:gdLst/>
            <a:ahLst/>
            <a:cxnLst/>
            <a:rect l="l" t="t" r="r" b="b"/>
            <a:pathLst>
              <a:path w="6219939" h="6235528">
                <a:moveTo>
                  <a:pt x="0" y="0"/>
                </a:moveTo>
                <a:lnTo>
                  <a:pt x="6219939" y="0"/>
                </a:lnTo>
                <a:lnTo>
                  <a:pt x="6219939" y="6235528"/>
                </a:lnTo>
                <a:lnTo>
                  <a:pt x="0" y="62355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0" name="TextBox 20"/>
          <p:cNvSpPr txBox="1"/>
          <p:nvPr/>
        </p:nvSpPr>
        <p:spPr>
          <a:xfrm>
            <a:off x="2503702" y="5884269"/>
            <a:ext cx="3464656" cy="31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4"/>
              </a:lnSpc>
              <a:spcBef>
                <a:spcPct val="0"/>
              </a:spcBef>
            </a:pPr>
            <a:r>
              <a:rPr lang="en-US" sz="2000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Monica Gonzalez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11086" y="5904088"/>
            <a:ext cx="3464656" cy="315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4"/>
              </a:lnSpc>
              <a:spcBef>
                <a:spcPct val="0"/>
              </a:spcBef>
            </a:pPr>
            <a:r>
              <a:rPr lang="en-US" sz="1810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Francisco Rodríguez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765807" y="1119351"/>
            <a:ext cx="675638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LIGA DESPEGUE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71086" y="1975908"/>
            <a:ext cx="8145827" cy="37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TOP 5 - Acumulado cierre a marzo 2026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58556" y="6205888"/>
            <a:ext cx="1754947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38 puntos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A01407A-7068-36D5-A5A5-B4D7B7CE9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18" y="3278362"/>
            <a:ext cx="2414225" cy="24142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914523A-4486-AA9D-A0FE-7374DB41F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9791" y="7039004"/>
            <a:ext cx="3704331" cy="2397937"/>
          </a:xfrm>
          <a:prstGeom prst="rect">
            <a:avLst/>
          </a:prstGeom>
        </p:spPr>
      </p:pic>
      <p:sp>
        <p:nvSpPr>
          <p:cNvPr id="32" name="TextBox 22">
            <a:extLst>
              <a:ext uri="{FF2B5EF4-FFF2-40B4-BE49-F238E27FC236}">
                <a16:creationId xmlns:a16="http://schemas.microsoft.com/office/drawing/2014/main" id="{B7FF99C4-03B8-59FE-1579-CFB1D67676FE}"/>
              </a:ext>
            </a:extLst>
          </p:cNvPr>
          <p:cNvSpPr txBox="1"/>
          <p:nvPr/>
        </p:nvSpPr>
        <p:spPr>
          <a:xfrm>
            <a:off x="-4913041" y="7071987"/>
            <a:ext cx="12567710" cy="184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Premio Q1 </a:t>
            </a:r>
          </a:p>
          <a:p>
            <a:pPr algn="ctr">
              <a:lnSpc>
                <a:spcPts val="7940"/>
              </a:lnSpc>
            </a:pPr>
            <a:r>
              <a:rPr lang="en-US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“Arranque rápido”</a:t>
            </a:r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59F2E4E0-086C-3763-AD74-BC2F7498D554}"/>
              </a:ext>
            </a:extLst>
          </p:cNvPr>
          <p:cNvSpPr txBox="1"/>
          <p:nvPr/>
        </p:nvSpPr>
        <p:spPr>
          <a:xfrm>
            <a:off x="2899696" y="8657019"/>
            <a:ext cx="201803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1,000 + iva</a:t>
            </a:r>
          </a:p>
        </p:txBody>
      </p:sp>
      <p:sp>
        <p:nvSpPr>
          <p:cNvPr id="36" name="TextBox 27">
            <a:extLst>
              <a:ext uri="{FF2B5EF4-FFF2-40B4-BE49-F238E27FC236}">
                <a16:creationId xmlns:a16="http://schemas.microsoft.com/office/drawing/2014/main" id="{F20780A0-AFE6-0420-BC0E-D0804D980716}"/>
              </a:ext>
            </a:extLst>
          </p:cNvPr>
          <p:cNvSpPr txBox="1"/>
          <p:nvPr/>
        </p:nvSpPr>
        <p:spPr>
          <a:xfrm>
            <a:off x="7437762" y="6196534"/>
            <a:ext cx="1754947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17.5 puntos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0C6CA97A-D79D-7C89-45C6-DD99D14A33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F8B913E1-36D3-4E38-55D7-2C64565F0D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76" b="29320"/>
          <a:stretch>
            <a:fillRect/>
          </a:stretch>
        </p:blipFill>
        <p:spPr>
          <a:xfrm>
            <a:off x="7047188" y="3306076"/>
            <a:ext cx="2373829" cy="24496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AA92BEA-22EB-9581-97AF-459F509E5C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9292" r="750" b="14705"/>
          <a:stretch>
            <a:fillRect/>
          </a:stretch>
        </p:blipFill>
        <p:spPr>
          <a:xfrm>
            <a:off x="10510706" y="3306077"/>
            <a:ext cx="2846566" cy="23768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2" name="TextBox 27">
            <a:extLst>
              <a:ext uri="{FF2B5EF4-FFF2-40B4-BE49-F238E27FC236}">
                <a16:creationId xmlns:a16="http://schemas.microsoft.com/office/drawing/2014/main" id="{2C68733F-52C9-AF49-FF45-7549870C9A2C}"/>
              </a:ext>
            </a:extLst>
          </p:cNvPr>
          <p:cNvSpPr txBox="1"/>
          <p:nvPr/>
        </p:nvSpPr>
        <p:spPr>
          <a:xfrm>
            <a:off x="11300636" y="6209356"/>
            <a:ext cx="1754947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10 puntos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-698500" y="3124200"/>
            <a:ext cx="5245100" cy="1332778"/>
            <a:chOff x="0" y="0"/>
            <a:chExt cx="1381426" cy="351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1426" cy="351020"/>
            </a:xfrm>
            <a:custGeom>
              <a:avLst/>
              <a:gdLst/>
              <a:ahLst/>
              <a:cxnLst/>
              <a:rect l="l" t="t" r="r" b="b"/>
              <a:pathLst>
                <a:path w="1381426" h="351020">
                  <a:moveTo>
                    <a:pt x="75277" y="0"/>
                  </a:moveTo>
                  <a:lnTo>
                    <a:pt x="1306148" y="0"/>
                  </a:lnTo>
                  <a:cubicBezTo>
                    <a:pt x="1326113" y="0"/>
                    <a:pt x="1345260" y="7931"/>
                    <a:pt x="1359377" y="22048"/>
                  </a:cubicBezTo>
                  <a:cubicBezTo>
                    <a:pt x="1373495" y="36166"/>
                    <a:pt x="1381426" y="55313"/>
                    <a:pt x="1381426" y="75277"/>
                  </a:cubicBezTo>
                  <a:lnTo>
                    <a:pt x="1381426" y="275742"/>
                  </a:lnTo>
                  <a:cubicBezTo>
                    <a:pt x="1381426" y="295707"/>
                    <a:pt x="1373495" y="314854"/>
                    <a:pt x="1359377" y="328971"/>
                  </a:cubicBezTo>
                  <a:cubicBezTo>
                    <a:pt x="1345260" y="343089"/>
                    <a:pt x="1326113" y="351020"/>
                    <a:pt x="1306148" y="351020"/>
                  </a:cubicBezTo>
                  <a:lnTo>
                    <a:pt x="75277" y="351020"/>
                  </a:lnTo>
                  <a:cubicBezTo>
                    <a:pt x="55313" y="351020"/>
                    <a:pt x="36166" y="343089"/>
                    <a:pt x="22048" y="328971"/>
                  </a:cubicBezTo>
                  <a:cubicBezTo>
                    <a:pt x="7931" y="314854"/>
                    <a:pt x="0" y="295707"/>
                    <a:pt x="0" y="275742"/>
                  </a:cubicBezTo>
                  <a:lnTo>
                    <a:pt x="0" y="75277"/>
                  </a:lnTo>
                  <a:cubicBezTo>
                    <a:pt x="0" y="55313"/>
                    <a:pt x="7931" y="36166"/>
                    <a:pt x="22048" y="22048"/>
                  </a:cubicBezTo>
                  <a:cubicBezTo>
                    <a:pt x="36166" y="7931"/>
                    <a:pt x="55313" y="0"/>
                    <a:pt x="75277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81426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41399" y="3124200"/>
            <a:ext cx="5118101" cy="1332778"/>
            <a:chOff x="0" y="0"/>
            <a:chExt cx="1347977" cy="351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7977" cy="351020"/>
            </a:xfrm>
            <a:custGeom>
              <a:avLst/>
              <a:gdLst/>
              <a:ahLst/>
              <a:cxnLst/>
              <a:rect l="l" t="t" r="r" b="b"/>
              <a:pathLst>
                <a:path w="1347977" h="351020">
                  <a:moveTo>
                    <a:pt x="77145" y="0"/>
                  </a:moveTo>
                  <a:lnTo>
                    <a:pt x="1270832" y="0"/>
                  </a:lnTo>
                  <a:cubicBezTo>
                    <a:pt x="1291292" y="0"/>
                    <a:pt x="1310914" y="8128"/>
                    <a:pt x="1325382" y="22595"/>
                  </a:cubicBezTo>
                  <a:cubicBezTo>
                    <a:pt x="1339849" y="37063"/>
                    <a:pt x="1347977" y="56685"/>
                    <a:pt x="1347977" y="77145"/>
                  </a:cubicBezTo>
                  <a:lnTo>
                    <a:pt x="1347977" y="273874"/>
                  </a:lnTo>
                  <a:cubicBezTo>
                    <a:pt x="1347977" y="316480"/>
                    <a:pt x="1313438" y="351020"/>
                    <a:pt x="1270832" y="351020"/>
                  </a:cubicBezTo>
                  <a:lnTo>
                    <a:pt x="77145" y="351020"/>
                  </a:lnTo>
                  <a:cubicBezTo>
                    <a:pt x="34539" y="351020"/>
                    <a:pt x="0" y="316480"/>
                    <a:pt x="0" y="273874"/>
                  </a:cubicBezTo>
                  <a:lnTo>
                    <a:pt x="0" y="77145"/>
                  </a:lnTo>
                  <a:cubicBezTo>
                    <a:pt x="0" y="34539"/>
                    <a:pt x="34539" y="0"/>
                    <a:pt x="77145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47977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4933297" y="3191597"/>
            <a:ext cx="8421405" cy="126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34"/>
              </a:lnSpc>
            </a:pPr>
            <a:r>
              <a:rPr lang="en-US" sz="7382" b="1">
                <a:solidFill>
                  <a:srgbClr val="00359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GRACIAS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74037" y="4702068"/>
            <a:ext cx="14287284" cy="507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7"/>
              </a:lnSpc>
            </a:pPr>
            <a:r>
              <a:rPr lang="en-US" sz="4090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MANTENGAMOS ENFOCADOS, UNIDOS Y EN MOVIMIENTO</a:t>
            </a:r>
          </a:p>
          <a:p>
            <a:pPr algn="ctr">
              <a:lnSpc>
                <a:spcPts val="5727"/>
              </a:lnSpc>
            </a:pPr>
            <a:endParaRPr lang="en-US" sz="4090" b="1" dirty="0">
              <a:solidFill>
                <a:srgbClr val="FC4C0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5727"/>
              </a:lnSpc>
            </a:pPr>
            <a:r>
              <a:rPr lang="en-US" sz="4090" b="1" dirty="0">
                <a:solidFill>
                  <a:srgbClr val="00359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EL ÉXITO NO SE PROMETE...  </a:t>
            </a:r>
          </a:p>
          <a:p>
            <a:pPr algn="ctr">
              <a:lnSpc>
                <a:spcPts val="5727"/>
              </a:lnSpc>
            </a:pPr>
            <a:endParaRPr lang="en-US" sz="4090" b="1" dirty="0">
              <a:solidFill>
                <a:srgbClr val="003594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5727"/>
              </a:lnSpc>
            </a:pPr>
            <a:r>
              <a:rPr lang="en-US" sz="4090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 TRABAJA Y SE CONSTRUYE DIA A DIA, POR ESO VAMOS A SEGUIR CAPACITANDONOS...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34373" y="3224445"/>
            <a:ext cx="7279604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Bienvenida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Donde </a:t>
            </a:r>
            <a:r>
              <a:rPr lang="en-US" sz="2946" spc="-5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estamos</a:t>
            </a:r>
            <a:r>
              <a:rPr lang="en-US" sz="2946" spc="-5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hoy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Dirección</a:t>
            </a:r>
            <a:endParaRPr lang="en-US" sz="2946" spc="-5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946" spc="-5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46" spc="-5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esperar</a:t>
            </a:r>
            <a:r>
              <a:rPr lang="en-US" sz="2946" spc="-5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del AP Futuro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Aspectos</a:t>
            </a:r>
            <a:r>
              <a:rPr lang="en-US" sz="2946" spc="-5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relevantes para </a:t>
            </a:r>
            <a:r>
              <a:rPr lang="en-US" sz="2946" spc="-5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comunicar</a:t>
            </a:r>
            <a:endParaRPr lang="en-US" sz="2946" spc="-5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Puntos </a:t>
            </a:r>
            <a:r>
              <a:rPr lang="en-US" sz="2946" spc="-5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convenciones</a:t>
            </a:r>
            <a:endParaRPr lang="en-US" sz="2946" spc="-5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Club de Campeones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Cierre</a:t>
            </a:r>
          </a:p>
          <a:p>
            <a:pPr algn="l">
              <a:lnSpc>
                <a:spcPts val="4125"/>
              </a:lnSpc>
              <a:spcBef>
                <a:spcPct val="0"/>
              </a:spcBef>
            </a:pPr>
            <a:endParaRPr lang="en-US" sz="2946" spc="-5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766560" y="1150295"/>
            <a:ext cx="5246370" cy="52463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3"/>
              <a:stretch>
                <a:fillRect l="-25063" r="-25063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012930" y="2788860"/>
            <a:ext cx="5246370" cy="524637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25223" y="364462"/>
              <a:ext cx="5646214" cy="5621077"/>
            </a:xfrm>
            <a:custGeom>
              <a:avLst/>
              <a:gdLst/>
              <a:ahLst/>
              <a:cxnLst/>
              <a:rect l="l" t="t" r="r" b="b"/>
              <a:pathLst>
                <a:path w="5646214" h="5621077">
                  <a:moveTo>
                    <a:pt x="2823107" y="28"/>
                  </a:moveTo>
                  <a:cubicBezTo>
                    <a:pt x="1816014" y="-4476"/>
                    <a:pt x="883489" y="530217"/>
                    <a:pt x="378638" y="1401642"/>
                  </a:cubicBezTo>
                  <a:cubicBezTo>
                    <a:pt x="-126213" y="2273067"/>
                    <a:pt x="-126213" y="3348009"/>
                    <a:pt x="378638" y="4219434"/>
                  </a:cubicBezTo>
                  <a:cubicBezTo>
                    <a:pt x="883489" y="5090859"/>
                    <a:pt x="1816014" y="5625552"/>
                    <a:pt x="2823107" y="5621048"/>
                  </a:cubicBezTo>
                  <a:cubicBezTo>
                    <a:pt x="3830200" y="5625552"/>
                    <a:pt x="4762725" y="5090859"/>
                    <a:pt x="5267576" y="4219434"/>
                  </a:cubicBezTo>
                  <a:cubicBezTo>
                    <a:pt x="5772427" y="3348009"/>
                    <a:pt x="5772427" y="2273067"/>
                    <a:pt x="5267576" y="1401642"/>
                  </a:cubicBezTo>
                  <a:cubicBezTo>
                    <a:pt x="4762725" y="530217"/>
                    <a:pt x="3830200" y="-4476"/>
                    <a:pt x="2823107" y="28"/>
                  </a:cubicBezTo>
                  <a:close/>
                </a:path>
              </a:pathLst>
            </a:custGeom>
            <a:blipFill>
              <a:blip r:embed="rId4"/>
              <a:stretch>
                <a:fillRect l="-24665" r="-2466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889460"/>
            <a:ext cx="6645406" cy="70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41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LOS AGENTES: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23925"/>
            <a:ext cx="5288706" cy="87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2"/>
              </a:lnSpc>
            </a:pPr>
            <a:r>
              <a:rPr lang="en-US" sz="50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BIENVENIDA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1601" y="2490107"/>
            <a:ext cx="7279604" cy="210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8091" lvl="1"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Julio Ruelas</a:t>
            </a:r>
          </a:p>
          <a:p>
            <a:pPr algn="l">
              <a:lnSpc>
                <a:spcPts val="4125"/>
              </a:lnSpc>
              <a:spcBef>
                <a:spcPct val="0"/>
              </a:spcBef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7462025"/>
            <a:ext cx="11771712" cy="8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6"/>
              </a:lnSpc>
            </a:pPr>
            <a:r>
              <a:rPr lang="en-US" sz="2625" b="1" i="1" spc="-52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Bienvenidos a un equipo, donde se construyen historias de éxito!</a:t>
            </a:r>
          </a:p>
          <a:p>
            <a:pPr algn="l">
              <a:lnSpc>
                <a:spcPts val="2976"/>
              </a:lnSpc>
              <a:spcBef>
                <a:spcPct val="0"/>
              </a:spcBef>
            </a:pPr>
            <a:endParaRPr lang="en-US" sz="2625" b="1" i="1" spc="-52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66B5328-62B7-AAF7-2969-B7FAEC391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2944315"/>
            <a:ext cx="4935460" cy="49354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1811000" y="971550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/>
          <p:cNvSpPr txBox="1"/>
          <p:nvPr/>
        </p:nvSpPr>
        <p:spPr>
          <a:xfrm>
            <a:off x="1075874" y="1270423"/>
            <a:ext cx="8403339" cy="65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1"/>
              </a:lnSpc>
            </a:pPr>
            <a:r>
              <a:rPr lang="en-US" sz="38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CIERRE MARZO 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9510" y="507265"/>
            <a:ext cx="6438900" cy="763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44"/>
              </a:lnSpc>
            </a:pPr>
            <a:r>
              <a:rPr lang="en-US" sz="460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DONDE ESTAMOS HOY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9510" y="3416083"/>
            <a:ext cx="6255385" cy="629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global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esperado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VP y en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cantidad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pólizas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cantidad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pólizas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oportunidad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mejora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captación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inversión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retención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NCF.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vida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debemos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seguir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impulsandolo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haciendolo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hábito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los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objetivos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en los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rubros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GMM, autos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residencial</a:t>
            </a:r>
            <a:endParaRPr lang="en-US" sz="2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8A2B363D-3A29-A300-8EDC-8DC73663A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053571"/>
              </p:ext>
            </p:extLst>
          </p:nvPr>
        </p:nvGraphicFramePr>
        <p:xfrm>
          <a:off x="1213044" y="2064385"/>
          <a:ext cx="5858829" cy="952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943">
                  <a:extLst>
                    <a:ext uri="{9D8B030D-6E8A-4147-A177-3AD203B41FA5}">
                      <a16:colId xmlns:a16="http://schemas.microsoft.com/office/drawing/2014/main" val="1383881576"/>
                    </a:ext>
                  </a:extLst>
                </a:gridCol>
                <a:gridCol w="1952943">
                  <a:extLst>
                    <a:ext uri="{9D8B030D-6E8A-4147-A177-3AD203B41FA5}">
                      <a16:colId xmlns:a16="http://schemas.microsoft.com/office/drawing/2014/main" val="3689757589"/>
                    </a:ext>
                  </a:extLst>
                </a:gridCol>
                <a:gridCol w="1952943">
                  <a:extLst>
                    <a:ext uri="{9D8B030D-6E8A-4147-A177-3AD203B41FA5}">
                      <a16:colId xmlns:a16="http://schemas.microsoft.com/office/drawing/2014/main" val="20982234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2025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401921"/>
                  </a:ext>
                </a:extLst>
              </a:tr>
              <a:tr h="49572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64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43770"/>
                  </a:ext>
                </a:extLst>
              </a:tr>
            </a:tbl>
          </a:graphicData>
        </a:graphic>
      </p:graphicFrame>
      <p:pic>
        <p:nvPicPr>
          <p:cNvPr id="26" name="Imagen 25">
            <a:extLst>
              <a:ext uri="{FF2B5EF4-FFF2-40B4-BE49-F238E27FC236}">
                <a16:creationId xmlns:a16="http://schemas.microsoft.com/office/drawing/2014/main" id="{F9AC8A5F-CFAC-5B84-BE8F-165285DF4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818" y="454297"/>
            <a:ext cx="5441971" cy="88868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A60CD-6DC0-7C14-3AE2-BE0FB24B4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439346-DB15-31D2-31FF-6B74A475082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5E08FFD-C08A-42FB-89DB-0A99E9C5CE11}"/>
              </a:ext>
            </a:extLst>
          </p:cNvPr>
          <p:cNvGrpSpPr/>
          <p:nvPr/>
        </p:nvGrpSpPr>
        <p:grpSpPr>
          <a:xfrm>
            <a:off x="11708344" y="8997950"/>
            <a:ext cx="2514600" cy="260350"/>
            <a:chOff x="0" y="0"/>
            <a:chExt cx="662281" cy="6857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7D11678-9747-F46C-CE90-C51B79FA0DFE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137493E-2E83-058B-8806-2F05395DDA5B}"/>
                </a:ext>
              </a:extLst>
            </p:cNvPr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A5B7CDF1-BDFD-F2B5-7449-87F222843932}"/>
              </a:ext>
            </a:extLst>
          </p:cNvPr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171C96C-F484-8906-C8B8-9D4A4277361C}"/>
              </a:ext>
            </a:extLst>
          </p:cNvPr>
          <p:cNvSpPr txBox="1"/>
          <p:nvPr/>
        </p:nvSpPr>
        <p:spPr>
          <a:xfrm>
            <a:off x="1075874" y="1190411"/>
            <a:ext cx="7278547" cy="602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31"/>
              </a:lnSpc>
            </a:pPr>
            <a:r>
              <a:rPr lang="en-US" sz="24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CIERRE ACUMUMULADO A MARZO 2026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07C1EA4-01C9-DD8B-323E-E5D8F930E8E2}"/>
              </a:ext>
            </a:extLst>
          </p:cNvPr>
          <p:cNvSpPr txBox="1"/>
          <p:nvPr/>
        </p:nvSpPr>
        <p:spPr>
          <a:xfrm>
            <a:off x="1028699" y="541674"/>
            <a:ext cx="6255385" cy="763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44"/>
              </a:lnSpc>
            </a:pPr>
            <a:r>
              <a:rPr lang="en-US" sz="460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DONDE ESTAMOS HOY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9002352-E359-E4C1-D500-857F1CB08A41}"/>
              </a:ext>
            </a:extLst>
          </p:cNvPr>
          <p:cNvSpPr txBox="1"/>
          <p:nvPr/>
        </p:nvSpPr>
        <p:spPr>
          <a:xfrm>
            <a:off x="718294" y="3732492"/>
            <a:ext cx="6255385" cy="525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global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esperado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VP y en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cantidad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pólizas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Mejoramos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cantidad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pólizas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captación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inversión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retención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NCF.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vida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debemos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seguir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impulsandolo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los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objetivos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en los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rubros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GMM y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residencial</a:t>
            </a:r>
            <a:endParaRPr lang="en-US" sz="27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538D7907-1036-B383-9642-B79401F79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543818"/>
              </p:ext>
            </p:extLst>
          </p:nvPr>
        </p:nvGraphicFramePr>
        <p:xfrm>
          <a:off x="1120426" y="2286035"/>
          <a:ext cx="5858829" cy="952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943">
                  <a:extLst>
                    <a:ext uri="{9D8B030D-6E8A-4147-A177-3AD203B41FA5}">
                      <a16:colId xmlns:a16="http://schemas.microsoft.com/office/drawing/2014/main" val="1383881576"/>
                    </a:ext>
                  </a:extLst>
                </a:gridCol>
                <a:gridCol w="1952943">
                  <a:extLst>
                    <a:ext uri="{9D8B030D-6E8A-4147-A177-3AD203B41FA5}">
                      <a16:colId xmlns:a16="http://schemas.microsoft.com/office/drawing/2014/main" val="3689757589"/>
                    </a:ext>
                  </a:extLst>
                </a:gridCol>
                <a:gridCol w="1952943">
                  <a:extLst>
                    <a:ext uri="{9D8B030D-6E8A-4147-A177-3AD203B41FA5}">
                      <a16:colId xmlns:a16="http://schemas.microsoft.com/office/drawing/2014/main" val="20982234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2025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%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401921"/>
                  </a:ext>
                </a:extLst>
              </a:tr>
              <a:tr h="49572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226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-10%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3770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6EFFA0A7-A324-F631-658A-81E3E3C49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553" y="581923"/>
            <a:ext cx="9003730" cy="7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75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878E915C-D16F-1D0E-475F-BC6AE6C71653}"/>
              </a:ext>
            </a:extLst>
          </p:cNvPr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2967E5DA-8A3A-23F9-7F8C-D89CBE530A80}"/>
              </a:ext>
            </a:extLst>
          </p:cNvPr>
          <p:cNvSpPr txBox="1"/>
          <p:nvPr/>
        </p:nvSpPr>
        <p:spPr>
          <a:xfrm>
            <a:off x="1028700" y="923925"/>
            <a:ext cx="13373100" cy="844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72"/>
              </a:lnSpc>
            </a:pPr>
            <a:r>
              <a:rPr lang="en-US" sz="50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CONCLUSIÓN DE DONDE ESTAMOS HOY…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665392B5-07F5-2DBB-FE8E-26DF694442B4}"/>
              </a:ext>
            </a:extLst>
          </p:cNvPr>
          <p:cNvSpPr txBox="1"/>
          <p:nvPr/>
        </p:nvSpPr>
        <p:spPr>
          <a:xfrm>
            <a:off x="1028700" y="2247900"/>
            <a:ext cx="16396939" cy="1281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31"/>
              </a:lnSpc>
            </a:pPr>
            <a:r>
              <a:rPr lang="en-US" sz="24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“NO ESTAMOS DONDE QUEREMOS EN VOLUMEN, PERO EN INGRESOS ESTAMOS MUCHO MAS CERCA.</a:t>
            </a:r>
          </a:p>
          <a:p>
            <a:pPr algn="l">
              <a:lnSpc>
                <a:spcPts val="5331"/>
              </a:lnSpc>
            </a:pPr>
            <a:r>
              <a:rPr lang="en-US" sz="24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ESO SIGNIFICA QUE EL PROBLEMA NO ES DE VALOR, ES DE RITMO”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B59DEB4D-2123-CBBB-D777-F00837B6DD38}"/>
              </a:ext>
            </a:extLst>
          </p:cNvPr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A303B1A-82BA-E011-4606-7211420BF5AD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041BF910-E5E0-BE18-2970-1715F82B8E23}"/>
                </a:ext>
              </a:extLst>
            </p:cNvPr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13">
            <a:extLst>
              <a:ext uri="{FF2B5EF4-FFF2-40B4-BE49-F238E27FC236}">
                <a16:creationId xmlns:a16="http://schemas.microsoft.com/office/drawing/2014/main" id="{4105B530-A8F8-E216-EA8F-8B6EDB9F278A}"/>
              </a:ext>
            </a:extLst>
          </p:cNvPr>
          <p:cNvSpPr txBox="1"/>
          <p:nvPr/>
        </p:nvSpPr>
        <p:spPr>
          <a:xfrm>
            <a:off x="1028699" y="4120987"/>
            <a:ext cx="16396939" cy="1755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72"/>
              </a:lnSpc>
            </a:pPr>
            <a:r>
              <a:rPr lang="en-US" sz="50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VEMOS QUE FUNCIONO EL COMPROMISO DE VIDA EN EL MES DE MARZO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4E3467-4B9A-15B4-E1DD-48408CBA2055}"/>
              </a:ext>
            </a:extLst>
          </p:cNvPr>
          <p:cNvSpPr txBox="1"/>
          <p:nvPr/>
        </p:nvSpPr>
        <p:spPr>
          <a:xfrm>
            <a:off x="1028699" y="6467602"/>
            <a:ext cx="16396939" cy="1281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31"/>
              </a:lnSpc>
            </a:pPr>
            <a:r>
              <a:rPr lang="en-US" sz="24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 TENEMOS UN PROBLEMA DE PRODUCTO. TENEMOS ES UNA OPORTUNIDAD CLARA EN EJECUCIÓN: AUMENTAR EL NÚMERO DE CIERRES”</a:t>
            </a:r>
          </a:p>
        </p:txBody>
      </p:sp>
    </p:spTree>
    <p:extLst>
      <p:ext uri="{BB962C8B-B14F-4D97-AF65-F5344CB8AC3E}">
        <p14:creationId xmlns:p14="http://schemas.microsoft.com/office/powerpoint/2010/main" val="403036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915400" y="692430"/>
            <a:ext cx="5316239" cy="5070710"/>
            <a:chOff x="0" y="0"/>
            <a:chExt cx="6324600" cy="6032500"/>
          </a:xfrm>
        </p:grpSpPr>
        <p:sp>
          <p:nvSpPr>
            <p:cNvPr id="7" name="Freeform 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l="-21435" r="-21435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764628"/>
            <a:ext cx="6033130" cy="596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1"/>
              </a:lnSpc>
            </a:pPr>
            <a:r>
              <a:rPr lang="en-US" sz="3508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ENFOQUE DEL MES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14400"/>
            <a:ext cx="4842085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DIRECCIÓN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6013" y="2639645"/>
            <a:ext cx="5634574" cy="1437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Este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seguiremos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enfocandonos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promover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Optimaxx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Protección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6013" y="4541340"/>
            <a:ext cx="5889991" cy="46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456" lvl="1" indent="-292728" algn="l">
              <a:lnSpc>
                <a:spcPts val="3796"/>
              </a:lnSpc>
              <a:buFont typeface="Arial"/>
              <a:buChar char="•"/>
            </a:pPr>
            <a:r>
              <a:rPr lang="en-US" sz="271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7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global del 30%.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6013" y="5430853"/>
            <a:ext cx="5889991" cy="95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456" lvl="1" indent="-292728" algn="l">
              <a:lnSpc>
                <a:spcPts val="3796"/>
              </a:lnSpc>
              <a:buFont typeface="Arial"/>
              <a:buChar char="•"/>
            </a:pPr>
            <a:r>
              <a:rPr lang="en-US" sz="271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7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del Valor Plan y </a:t>
            </a:r>
            <a:r>
              <a:rPr lang="en-US" sz="271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Captación</a:t>
            </a:r>
            <a:r>
              <a:rPr lang="en-US" sz="27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71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Inversión</a:t>
            </a:r>
            <a:r>
              <a:rPr lang="en-US" sz="27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726013" y="6862743"/>
            <a:ext cx="5889991" cy="48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456" lvl="1" indent="-292728" algn="l">
              <a:lnSpc>
                <a:spcPts val="3796"/>
              </a:lnSpc>
              <a:buFont typeface="Arial"/>
              <a:buChar char="•"/>
            </a:pPr>
            <a:r>
              <a:rPr lang="en-US" sz="271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Integralidad</a:t>
            </a:r>
            <a:r>
              <a:rPr lang="en-US" sz="27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E3ED32D-5E51-2BB5-6F58-3ED7F27F172A}"/>
              </a:ext>
            </a:extLst>
          </p:cNvPr>
          <p:cNvSpPr txBox="1"/>
          <p:nvPr/>
        </p:nvSpPr>
        <p:spPr>
          <a:xfrm>
            <a:off x="8915400" y="6150761"/>
            <a:ext cx="5562600" cy="85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COMO LOGRALO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FF2C7611-E3BB-27C5-65C6-620C91A53AD4}"/>
              </a:ext>
            </a:extLst>
          </p:cNvPr>
          <p:cNvSpPr txBox="1"/>
          <p:nvPr/>
        </p:nvSpPr>
        <p:spPr>
          <a:xfrm>
            <a:off x="8608216" y="7134202"/>
            <a:ext cx="5634574" cy="1925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citas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agendadas</a:t>
            </a:r>
            <a:endParaRPr lang="en-US" sz="27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Seguimiento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rápido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Cierre en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primera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segunda</a:t>
            </a:r>
            <a:r>
              <a:rPr lang="en-US" sz="2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interacción</a:t>
            </a:r>
            <a:endParaRPr lang="en-US" sz="27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FECF7F44-0120-8D6C-0A90-5B3BA6A49474}"/>
              </a:ext>
            </a:extLst>
          </p:cNvPr>
          <p:cNvSpPr txBox="1"/>
          <p:nvPr/>
        </p:nvSpPr>
        <p:spPr>
          <a:xfrm>
            <a:off x="1028700" y="7970179"/>
            <a:ext cx="7320673" cy="606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11"/>
              </a:lnSpc>
            </a:pPr>
            <a:r>
              <a:rPr lang="en-US" sz="3508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Vamos a vender </a:t>
            </a:r>
            <a:r>
              <a:rPr lang="en-US" sz="3508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más</a:t>
            </a:r>
            <a:r>
              <a:rPr lang="en-US" sz="3508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8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este</a:t>
            </a:r>
            <a:r>
              <a:rPr lang="en-US" sz="3508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08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mes</a:t>
            </a:r>
            <a:endParaRPr lang="en-US" sz="3508" dirty="0">
              <a:solidFill>
                <a:srgbClr val="004AA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3380006-BB52-2DF8-AA38-60004BA26CCC}"/>
              </a:ext>
            </a:extLst>
          </p:cNvPr>
          <p:cNvGrpSpPr/>
          <p:nvPr/>
        </p:nvGrpSpPr>
        <p:grpSpPr>
          <a:xfrm>
            <a:off x="690944" y="1124176"/>
            <a:ext cx="16906111" cy="9061426"/>
            <a:chOff x="1071054" y="1159326"/>
            <a:chExt cx="16906111" cy="906142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69694FDA-E4CE-BE2D-E04E-94D679195EBC}"/>
                </a:ext>
              </a:extLst>
            </p:cNvPr>
            <p:cNvSpPr/>
            <p:nvPr/>
          </p:nvSpPr>
          <p:spPr>
            <a:xfrm>
              <a:off x="1162476" y="1867104"/>
              <a:ext cx="10441211" cy="3141603"/>
            </a:xfrm>
            <a:custGeom>
              <a:avLst/>
              <a:gdLst/>
              <a:ahLst/>
              <a:cxnLst/>
              <a:rect l="l" t="t" r="r" b="b"/>
              <a:pathLst>
                <a:path w="10441211" h="3141603">
                  <a:moveTo>
                    <a:pt x="0" y="0"/>
                  </a:moveTo>
                  <a:lnTo>
                    <a:pt x="10441210" y="0"/>
                  </a:lnTo>
                  <a:lnTo>
                    <a:pt x="10441210" y="3141603"/>
                  </a:lnTo>
                  <a:lnTo>
                    <a:pt x="0" y="3141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5537" t="-77108" r="-86200" b="-20446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AFAFCDD-1652-4816-5474-C55211ED910D}"/>
                </a:ext>
              </a:extLst>
            </p:cNvPr>
            <p:cNvSpPr/>
            <p:nvPr/>
          </p:nvSpPr>
          <p:spPr>
            <a:xfrm>
              <a:off x="1071054" y="4967427"/>
              <a:ext cx="7077018" cy="5253325"/>
            </a:xfrm>
            <a:custGeom>
              <a:avLst/>
              <a:gdLst/>
              <a:ahLst/>
              <a:cxnLst/>
              <a:rect l="l" t="t" r="r" b="b"/>
              <a:pathLst>
                <a:path w="7077018" h="5253325">
                  <a:moveTo>
                    <a:pt x="0" y="0"/>
                  </a:moveTo>
                  <a:lnTo>
                    <a:pt x="7077018" y="0"/>
                  </a:lnTo>
                  <a:lnTo>
                    <a:pt x="7077018" y="5253325"/>
                  </a:lnTo>
                  <a:lnTo>
                    <a:pt x="0" y="5253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2440" t="-11877" r="-70517" b="-43481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8E2E7BD7-3944-5806-3F43-C310F7A0B2DB}"/>
                </a:ext>
              </a:extLst>
            </p:cNvPr>
            <p:cNvSpPr/>
            <p:nvPr/>
          </p:nvSpPr>
          <p:spPr>
            <a:xfrm>
              <a:off x="8482731" y="5142057"/>
              <a:ext cx="4208492" cy="5002665"/>
            </a:xfrm>
            <a:custGeom>
              <a:avLst/>
              <a:gdLst/>
              <a:ahLst/>
              <a:cxnLst/>
              <a:rect l="l" t="t" r="r" b="b"/>
              <a:pathLst>
                <a:path w="4208492" h="5002665">
                  <a:moveTo>
                    <a:pt x="0" y="0"/>
                  </a:moveTo>
                  <a:lnTo>
                    <a:pt x="4208492" y="0"/>
                  </a:lnTo>
                  <a:lnTo>
                    <a:pt x="4208492" y="5002666"/>
                  </a:lnTo>
                  <a:lnTo>
                    <a:pt x="0" y="5002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B944C1FD-D625-DCE9-1C90-5D5FA992657F}"/>
                </a:ext>
              </a:extLst>
            </p:cNvPr>
            <p:cNvSpPr txBox="1"/>
            <p:nvPr/>
          </p:nvSpPr>
          <p:spPr>
            <a:xfrm>
              <a:off x="11670361" y="1943710"/>
              <a:ext cx="6240130" cy="2902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6"/>
                </a:lnSpc>
              </a:pPr>
              <a:r>
                <a:rPr lang="en-US" sz="2564" u="sng" spc="25" dirty="0" err="1">
                  <a:solidFill>
                    <a:srgbClr val="001A4A"/>
                  </a:solidFill>
                  <a:latin typeface="Aileron"/>
                  <a:ea typeface="Aileron"/>
                  <a:cs typeface="Aileron"/>
                  <a:sym typeface="Aileron"/>
                </a:rPr>
                <a:t>Ingresos</a:t>
              </a:r>
              <a:r>
                <a:rPr lang="en-US" sz="2564" u="sng" spc="25" dirty="0">
                  <a:solidFill>
                    <a:srgbClr val="001A4A"/>
                  </a:solidFill>
                  <a:latin typeface="Aileron"/>
                  <a:ea typeface="Aileron"/>
                  <a:cs typeface="Aileron"/>
                  <a:sym typeface="Aileron"/>
                </a:rPr>
                <a:t>: </a:t>
              </a:r>
            </a:p>
            <a:p>
              <a:pPr algn="l">
                <a:lnSpc>
                  <a:spcPts val="3846"/>
                </a:lnSpc>
              </a:pPr>
              <a:r>
                <a:rPr lang="en-US" sz="2564" spc="25" dirty="0">
                  <a:solidFill>
                    <a:srgbClr val="001A4A"/>
                  </a:solidFill>
                  <a:latin typeface="Aileron"/>
                  <a:ea typeface="Aileron"/>
                  <a:cs typeface="Aileron"/>
                  <a:sym typeface="Aileron"/>
                </a:rPr>
                <a:t>Mes 1: 9,500 x 12 x 25 =2,850,000 x 2,8% x 70% = 55,860 pesos.</a:t>
              </a:r>
            </a:p>
            <a:p>
              <a:pPr algn="l">
                <a:lnSpc>
                  <a:spcPts val="3846"/>
                </a:lnSpc>
              </a:pPr>
              <a:r>
                <a:rPr lang="en-US" sz="2564" spc="25" dirty="0">
                  <a:solidFill>
                    <a:srgbClr val="001A4A"/>
                  </a:solidFill>
                  <a:latin typeface="Aileron"/>
                  <a:ea typeface="Aileron"/>
                  <a:cs typeface="Aileron"/>
                  <a:sym typeface="Aileron"/>
                </a:rPr>
                <a:t>Mes 13: 9,500 x 12 x 25 =2,850,000 x 2,8% x 30% = 23,940 pesos.</a:t>
              </a:r>
            </a:p>
            <a:p>
              <a:pPr algn="l">
                <a:lnSpc>
                  <a:spcPts val="3846"/>
                </a:lnSpc>
              </a:pPr>
              <a:endParaRPr lang="en-US" sz="2564" spc="25" dirty="0">
                <a:solidFill>
                  <a:srgbClr val="001A4A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31E60DA5-51A4-261C-E656-4B7F5991C49F}"/>
                </a:ext>
              </a:extLst>
            </p:cNvPr>
            <p:cNvSpPr txBox="1"/>
            <p:nvPr/>
          </p:nvSpPr>
          <p:spPr>
            <a:xfrm>
              <a:off x="1147254" y="1159326"/>
              <a:ext cx="15225354" cy="543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3"/>
                </a:lnSpc>
              </a:pPr>
              <a:r>
                <a:rPr lang="en-US" sz="2982" b="1" spc="29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Optimaxx Plus 9,500 pesos y Optimaxx Protección 500 pesos mensuales</a:t>
              </a: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38470D86-0AA6-5484-EF66-FAE52D0E7B56}"/>
                </a:ext>
              </a:extLst>
            </p:cNvPr>
            <p:cNvSpPr txBox="1"/>
            <p:nvPr/>
          </p:nvSpPr>
          <p:spPr>
            <a:xfrm>
              <a:off x="13091272" y="4844932"/>
              <a:ext cx="4885893" cy="391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3"/>
                </a:lnSpc>
              </a:pPr>
              <a:r>
                <a:rPr lang="en-US" sz="2982" b="1" spc="29" dirty="0" err="1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Ingreso</a:t>
              </a:r>
              <a:r>
                <a:rPr lang="en-US" sz="2982" b="1" spc="29" dirty="0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</a:t>
              </a:r>
              <a:r>
                <a:rPr lang="en-US" sz="2982" b="1" spc="29" dirty="0" err="1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inicial</a:t>
              </a:r>
              <a:r>
                <a:rPr lang="en-US" sz="2982" b="1" spc="29" dirty="0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superior </a:t>
              </a:r>
              <a:r>
                <a:rPr lang="en-US" sz="2982" b="1" spc="29" dirty="0" err="1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por</a:t>
              </a:r>
              <a:r>
                <a:rPr lang="en-US" sz="2982" b="1" spc="29" dirty="0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8,325 pesos, sin </a:t>
              </a:r>
              <a:r>
                <a:rPr lang="en-US" sz="2982" b="1" spc="29" dirty="0" err="1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considerar</a:t>
              </a:r>
              <a:r>
                <a:rPr lang="en-US" sz="2982" b="1" spc="29" dirty="0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fee de </a:t>
              </a:r>
              <a:r>
                <a:rPr lang="en-US" sz="2982" b="1" spc="29" dirty="0" err="1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cartera</a:t>
              </a:r>
              <a:r>
                <a:rPr lang="en-US" sz="2982" b="1" spc="29" dirty="0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.</a:t>
              </a:r>
            </a:p>
            <a:p>
              <a:pPr algn="l">
                <a:lnSpc>
                  <a:spcPts val="4473"/>
                </a:lnSpc>
              </a:pPr>
              <a:endParaRPr lang="en-US" sz="2982" b="1" spc="29" dirty="0">
                <a:solidFill>
                  <a:srgbClr val="FC4C02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  <a:p>
              <a:pPr algn="l">
                <a:lnSpc>
                  <a:spcPts val="4473"/>
                </a:lnSpc>
              </a:pPr>
              <a:r>
                <a:rPr lang="en-US" sz="2982" b="1" spc="29" dirty="0" err="1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Ingreso</a:t>
              </a:r>
              <a:r>
                <a:rPr lang="en-US" sz="2982" b="1" spc="29" dirty="0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residual </a:t>
              </a:r>
              <a:r>
                <a:rPr lang="en-US" sz="2982" b="1" spc="29" dirty="0" err="1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en</a:t>
              </a:r>
              <a:r>
                <a:rPr lang="en-US" sz="2982" b="1" spc="29" dirty="0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los </a:t>
              </a:r>
              <a:r>
                <a:rPr lang="en-US" sz="2982" b="1" spc="29" dirty="0" err="1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próximos</a:t>
              </a:r>
              <a:r>
                <a:rPr lang="en-US" sz="2982" b="1" spc="29" dirty="0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</a:t>
              </a:r>
              <a:r>
                <a:rPr lang="en-US" sz="2982" b="1" spc="29" dirty="0" err="1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años</a:t>
              </a:r>
              <a:r>
                <a:rPr lang="en-US" sz="2982" b="1" spc="29" dirty="0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</a:t>
              </a:r>
              <a:r>
                <a:rPr lang="en-US" sz="2982" b="1" spc="29" dirty="0" err="1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equivalente</a:t>
              </a:r>
              <a:r>
                <a:rPr lang="en-US" sz="2982" b="1" spc="29" dirty="0">
                  <a:solidFill>
                    <a:srgbClr val="FC4C0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a 3,735 pesos.</a:t>
              </a:r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7E233060-71D8-67EF-05D3-D1AEE0B1875E}"/>
                </a:ext>
              </a:extLst>
            </p:cNvPr>
            <p:cNvSpPr/>
            <p:nvPr/>
          </p:nvSpPr>
          <p:spPr>
            <a:xfrm>
              <a:off x="15228585" y="9369524"/>
              <a:ext cx="2500147" cy="739121"/>
            </a:xfrm>
            <a:custGeom>
              <a:avLst/>
              <a:gdLst/>
              <a:ahLst/>
              <a:cxnLst/>
              <a:rect l="l" t="t" r="r" b="b"/>
              <a:pathLst>
                <a:path w="2500147" h="739121">
                  <a:moveTo>
                    <a:pt x="0" y="0"/>
                  </a:moveTo>
                  <a:lnTo>
                    <a:pt x="2500147" y="0"/>
                  </a:lnTo>
                  <a:lnTo>
                    <a:pt x="2500147" y="739121"/>
                  </a:lnTo>
                  <a:lnTo>
                    <a:pt x="0" y="739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F0373A30-7A92-C0F8-493A-BEAAACF04BEF}"/>
                </a:ext>
              </a:extLst>
            </p:cNvPr>
            <p:cNvCxnSpPr/>
            <p:nvPr/>
          </p:nvCxnSpPr>
          <p:spPr>
            <a:xfrm>
              <a:off x="12691223" y="5676900"/>
              <a:ext cx="491377" cy="14478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F430BC-A147-2DE8-02B6-4BE424B9A40C}"/>
              </a:ext>
            </a:extLst>
          </p:cNvPr>
          <p:cNvSpPr txBox="1"/>
          <p:nvPr/>
        </p:nvSpPr>
        <p:spPr>
          <a:xfrm>
            <a:off x="782366" y="247293"/>
            <a:ext cx="9563100" cy="85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ESCENARIO AHORRO + VIDA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1DD05833-8FA3-2B37-F148-D164196C5E35}"/>
              </a:ext>
            </a:extLst>
          </p:cNvPr>
          <p:cNvSpPr/>
          <p:nvPr/>
        </p:nvSpPr>
        <p:spPr>
          <a:xfrm>
            <a:off x="14759703" y="105968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966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73AB5A-F26E-EEE5-0FE6-A8F7407B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3" y="1257300"/>
            <a:ext cx="17009314" cy="8852159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63AADC64-33BC-791C-1C32-787CCAC805A7}"/>
              </a:ext>
            </a:extLst>
          </p:cNvPr>
          <p:cNvSpPr txBox="1"/>
          <p:nvPr/>
        </p:nvSpPr>
        <p:spPr>
          <a:xfrm>
            <a:off x="990600" y="177541"/>
            <a:ext cx="9563100" cy="85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CONCLUSION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28C811A4-5B2E-EA49-2939-03386AA11C64}"/>
              </a:ext>
            </a:extLst>
          </p:cNvPr>
          <p:cNvSpPr/>
          <p:nvPr/>
        </p:nvSpPr>
        <p:spPr>
          <a:xfrm>
            <a:off x="14913291" y="88757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0886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6602</TotalTime>
  <Words>983</Words>
  <Application>Microsoft Office PowerPoint</Application>
  <PresentationFormat>Personalizado</PresentationFormat>
  <Paragraphs>169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9" baseType="lpstr">
      <vt:lpstr>League Spartan</vt:lpstr>
      <vt:lpstr>Poppins</vt:lpstr>
      <vt:lpstr>Aileron</vt:lpstr>
      <vt:lpstr>Calibri</vt:lpstr>
      <vt:lpstr>Aileron Bold</vt:lpstr>
      <vt:lpstr>Arial</vt:lpstr>
      <vt:lpstr>Calibri (MS)</vt:lpstr>
      <vt:lpstr>Roboto Bold</vt:lpstr>
      <vt:lpstr>Roboto</vt:lpstr>
      <vt:lpstr>Poppins Bold</vt:lpstr>
      <vt:lpstr>Poppins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Black And Purple Organic Modern Kick Off Meeting Presentation</dc:title>
  <dc:creator>Gabriela Rodriguez</dc:creator>
  <cp:lastModifiedBy>Gabriela Rodriguez</cp:lastModifiedBy>
  <cp:revision>31</cp:revision>
  <dcterms:created xsi:type="dcterms:W3CDTF">2006-08-16T00:00:00Z</dcterms:created>
  <dcterms:modified xsi:type="dcterms:W3CDTF">2026-04-28T13:12:38Z</dcterms:modified>
  <dc:identifier>DAHBnToRfTM</dc:identifier>
</cp:coreProperties>
</file>