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8288000" cy="10287000"/>
  <p:notesSz cx="6858000" cy="9144000"/>
  <p:embeddedFontLst>
    <p:embeddedFont>
      <p:font typeface="Calibri (MS)" panose="020B0604020202020204" charset="0"/>
      <p:regular r:id="rId17"/>
    </p:embeddedFont>
    <p:embeddedFont>
      <p:font typeface="League Spartan" panose="020B0604020202020204" charset="0"/>
      <p:regular r:id="rId18"/>
    </p:embeddedFont>
    <p:embeddedFont>
      <p:font typeface="Open Sans" panose="020B0604020202020204" charset="0"/>
      <p:regular r:id="rId19"/>
    </p:embeddedFont>
    <p:embeddedFont>
      <p:font typeface="Open Sans Bold" panose="020B0604020202020204" charset="0"/>
      <p:regular r:id="rId20"/>
    </p:embeddedFont>
    <p:embeddedFont>
      <p:font typeface="Poppins" panose="020B0604020202020204" charset="0"/>
      <p:regular r:id="rId21"/>
    </p:embeddedFont>
    <p:embeddedFont>
      <p:font typeface="Poppins Bold" panose="020B0604020202020204" charset="0"/>
      <p:regular r:id="rId22"/>
    </p:embeddedFont>
    <p:embeddedFont>
      <p:font typeface="Poppins Bold Italics" panose="020B0604020202020204" charset="0"/>
      <p:regular r:id="rId23"/>
    </p:embeddedFont>
    <p:embeddedFont>
      <p:font typeface="Roboto" panose="020B0604020202020204" charset="0"/>
      <p:regular r:id="rId24"/>
    </p:embeddedFont>
    <p:embeddedFont>
      <p:font typeface="Roboto Bold" panose="020B0604020202020204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5" d="100"/>
          <a:sy n="65" d="100"/>
        </p:scale>
        <p:origin x="2694" y="2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4.jpeg"/><Relationship Id="rId7" Type="http://schemas.openxmlformats.org/officeDocument/2006/relationships/image" Target="../media/image27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26.jpeg"/><Relationship Id="rId10" Type="http://schemas.openxmlformats.org/officeDocument/2006/relationships/image" Target="../media/image30.jpeg"/><Relationship Id="rId4" Type="http://schemas.openxmlformats.org/officeDocument/2006/relationships/image" Target="../media/image25.jpeg"/><Relationship Id="rId9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6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9.jpeg"/><Relationship Id="rId7" Type="http://schemas.openxmlformats.org/officeDocument/2006/relationships/image" Target="../media/image2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3" name="TextBox 3"/>
          <p:cNvSpPr txBox="1"/>
          <p:nvPr/>
        </p:nvSpPr>
        <p:spPr>
          <a:xfrm>
            <a:off x="3504402" y="4702242"/>
            <a:ext cx="11841560" cy="1036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92"/>
              </a:lnSpc>
            </a:pPr>
            <a:r>
              <a:rPr lang="en-US" sz="6066" b="1">
                <a:solidFill>
                  <a:srgbClr val="FC4C02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AP FUTURO - CIERRE ENERO 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-1130300" y="4057750"/>
            <a:ext cx="3086100" cy="2171499"/>
            <a:chOff x="0" y="0"/>
            <a:chExt cx="812800" cy="57191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571917"/>
            </a:xfrm>
            <a:custGeom>
              <a:avLst/>
              <a:gdLst/>
              <a:ahLst/>
              <a:cxnLst/>
              <a:rect l="l" t="t" r="r" b="b"/>
              <a:pathLst>
                <a:path w="812800" h="571917">
                  <a:moveTo>
                    <a:pt x="609600" y="0"/>
                  </a:moveTo>
                  <a:cubicBezTo>
                    <a:pt x="721824" y="0"/>
                    <a:pt x="812800" y="128028"/>
                    <a:pt x="812800" y="285959"/>
                  </a:cubicBezTo>
                  <a:cubicBezTo>
                    <a:pt x="812800" y="443889"/>
                    <a:pt x="721824" y="571917"/>
                    <a:pt x="609600" y="571917"/>
                  </a:cubicBezTo>
                  <a:lnTo>
                    <a:pt x="203200" y="571917"/>
                  </a:lnTo>
                  <a:cubicBezTo>
                    <a:pt x="90976" y="571917"/>
                    <a:pt x="0" y="443889"/>
                    <a:pt x="0" y="285959"/>
                  </a:cubicBezTo>
                  <a:cubicBezTo>
                    <a:pt x="0" y="128028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3594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812800" cy="6195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3722993" y="3089409"/>
            <a:ext cx="11414338" cy="17271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03"/>
              </a:lnSpc>
            </a:pPr>
            <a:r>
              <a:rPr lang="en-US" sz="10002" b="1">
                <a:solidFill>
                  <a:srgbClr val="003594"/>
                </a:solidFill>
                <a:latin typeface="Roboto Bold"/>
                <a:ea typeface="Roboto Bold"/>
                <a:cs typeface="Roboto Bold"/>
                <a:sym typeface="Roboto Bold"/>
              </a:rPr>
              <a:t>JUNTA MENSUAL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722993" y="5643539"/>
            <a:ext cx="10977156" cy="591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47"/>
              </a:lnSpc>
              <a:spcBef>
                <a:spcPct val="0"/>
              </a:spcBef>
            </a:pPr>
            <a:r>
              <a:rPr lang="en-US" sz="3319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El futuro que te imaginas, el respaldo que mereces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6467343" y="4057750"/>
            <a:ext cx="3086100" cy="2171499"/>
            <a:chOff x="0" y="0"/>
            <a:chExt cx="812800" cy="57191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571917"/>
            </a:xfrm>
            <a:custGeom>
              <a:avLst/>
              <a:gdLst/>
              <a:ahLst/>
              <a:cxnLst/>
              <a:rect l="l" t="t" r="r" b="b"/>
              <a:pathLst>
                <a:path w="812800" h="571917">
                  <a:moveTo>
                    <a:pt x="609600" y="0"/>
                  </a:moveTo>
                  <a:cubicBezTo>
                    <a:pt x="721824" y="0"/>
                    <a:pt x="812800" y="128028"/>
                    <a:pt x="812800" y="285959"/>
                  </a:cubicBezTo>
                  <a:cubicBezTo>
                    <a:pt x="812800" y="443889"/>
                    <a:pt x="721824" y="571917"/>
                    <a:pt x="609600" y="571917"/>
                  </a:cubicBezTo>
                  <a:lnTo>
                    <a:pt x="203200" y="571917"/>
                  </a:lnTo>
                  <a:cubicBezTo>
                    <a:pt x="90976" y="571917"/>
                    <a:pt x="0" y="443889"/>
                    <a:pt x="0" y="285959"/>
                  </a:cubicBezTo>
                  <a:cubicBezTo>
                    <a:pt x="0" y="128028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3594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812800" cy="6195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5093638" y="9046869"/>
            <a:ext cx="2735366" cy="1035173"/>
          </a:xfrm>
          <a:custGeom>
            <a:avLst/>
            <a:gdLst/>
            <a:ahLst/>
            <a:cxnLst/>
            <a:rect l="l" t="t" r="r" b="b"/>
            <a:pathLst>
              <a:path w="2735366" h="1035173">
                <a:moveTo>
                  <a:pt x="0" y="0"/>
                </a:moveTo>
                <a:lnTo>
                  <a:pt x="2735366" y="0"/>
                </a:lnTo>
                <a:lnTo>
                  <a:pt x="2735366" y="1035173"/>
                </a:lnTo>
                <a:lnTo>
                  <a:pt x="0" y="10351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grpSp>
        <p:nvGrpSpPr>
          <p:cNvPr id="3" name="Group 3"/>
          <p:cNvGrpSpPr/>
          <p:nvPr/>
        </p:nvGrpSpPr>
        <p:grpSpPr>
          <a:xfrm>
            <a:off x="768870" y="3208664"/>
            <a:ext cx="3569665" cy="2960304"/>
            <a:chOff x="0" y="0"/>
            <a:chExt cx="4759553" cy="3947072"/>
          </a:xfrm>
        </p:grpSpPr>
        <p:grpSp>
          <p:nvGrpSpPr>
            <p:cNvPr id="4" name="Group 4"/>
            <p:cNvGrpSpPr/>
            <p:nvPr/>
          </p:nvGrpSpPr>
          <p:grpSpPr>
            <a:xfrm>
              <a:off x="991913" y="0"/>
              <a:ext cx="3317743" cy="3317365"/>
              <a:chOff x="0" y="0"/>
              <a:chExt cx="6350013" cy="6349289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2" y="-1"/>
                <a:ext cx="6350000" cy="634929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290">
                    <a:moveTo>
                      <a:pt x="5589297" y="1006730"/>
                    </a:moveTo>
                    <a:cubicBezTo>
                      <a:pt x="5465117" y="791694"/>
                      <a:pt x="5239933" y="671386"/>
                      <a:pt x="5008285" y="671221"/>
                    </a:cubicBezTo>
                    <a:lnTo>
                      <a:pt x="5008323" y="671183"/>
                    </a:lnTo>
                    <a:cubicBezTo>
                      <a:pt x="4776675" y="670980"/>
                      <a:pt x="4551453" y="550686"/>
                      <a:pt x="4427311" y="335675"/>
                    </a:cubicBezTo>
                    <a:cubicBezTo>
                      <a:pt x="4242069" y="14784"/>
                      <a:pt x="3831782" y="-95135"/>
                      <a:pt x="3510892" y="90146"/>
                    </a:cubicBezTo>
                    <a:lnTo>
                      <a:pt x="3510841" y="90184"/>
                    </a:lnTo>
                    <a:lnTo>
                      <a:pt x="3510841" y="89980"/>
                    </a:lnTo>
                    <a:cubicBezTo>
                      <a:pt x="3311540" y="204801"/>
                      <a:pt x="3058606" y="213894"/>
                      <a:pt x="2844523" y="92495"/>
                    </a:cubicBezTo>
                    <a:cubicBezTo>
                      <a:pt x="2741495" y="31767"/>
                      <a:pt x="2624048" y="-177"/>
                      <a:pt x="2504455" y="1"/>
                    </a:cubicBezTo>
                    <a:cubicBezTo>
                      <a:pt x="2256157" y="1"/>
                      <a:pt x="2039393" y="134913"/>
                      <a:pt x="1923366" y="335433"/>
                    </a:cubicBezTo>
                    <a:lnTo>
                      <a:pt x="1923366" y="335395"/>
                    </a:lnTo>
                    <a:cubicBezTo>
                      <a:pt x="1807377" y="535877"/>
                      <a:pt x="1590563" y="670790"/>
                      <a:pt x="1342303" y="670790"/>
                    </a:cubicBezTo>
                    <a:cubicBezTo>
                      <a:pt x="971781" y="670790"/>
                      <a:pt x="671438" y="971132"/>
                      <a:pt x="671438" y="1341654"/>
                    </a:cubicBezTo>
                    <a:lnTo>
                      <a:pt x="671438" y="1341731"/>
                    </a:lnTo>
                    <a:lnTo>
                      <a:pt x="671235" y="1341654"/>
                    </a:lnTo>
                    <a:cubicBezTo>
                      <a:pt x="671032" y="1571537"/>
                      <a:pt x="552554" y="1795019"/>
                      <a:pt x="340654" y="1919771"/>
                    </a:cubicBezTo>
                    <a:cubicBezTo>
                      <a:pt x="236398" y="1978609"/>
                      <a:pt x="149886" y="2064406"/>
                      <a:pt x="90185" y="2168170"/>
                    </a:cubicBezTo>
                    <a:cubicBezTo>
                      <a:pt x="-33970" y="2383232"/>
                      <a:pt x="-25525" y="2638388"/>
                      <a:pt x="90147" y="2839111"/>
                    </a:cubicBezTo>
                    <a:lnTo>
                      <a:pt x="90109" y="2839111"/>
                    </a:lnTo>
                    <a:cubicBezTo>
                      <a:pt x="205691" y="3039797"/>
                      <a:pt x="214137" y="3294978"/>
                      <a:pt x="89982" y="3510014"/>
                    </a:cubicBezTo>
                    <a:cubicBezTo>
                      <a:pt x="-95248" y="3830867"/>
                      <a:pt x="14658" y="4241153"/>
                      <a:pt x="335549" y="4426434"/>
                    </a:cubicBezTo>
                    <a:lnTo>
                      <a:pt x="335587" y="4426472"/>
                    </a:lnTo>
                    <a:lnTo>
                      <a:pt x="335460" y="4426561"/>
                    </a:lnTo>
                    <a:cubicBezTo>
                      <a:pt x="535980" y="4542499"/>
                      <a:pt x="670829" y="4759313"/>
                      <a:pt x="670829" y="5007611"/>
                    </a:cubicBezTo>
                    <a:cubicBezTo>
                      <a:pt x="670829" y="5378134"/>
                      <a:pt x="971171" y="5678476"/>
                      <a:pt x="1341681" y="5678476"/>
                    </a:cubicBezTo>
                    <a:cubicBezTo>
                      <a:pt x="1589991" y="5678476"/>
                      <a:pt x="1806717" y="5813362"/>
                      <a:pt x="1922782" y="6013883"/>
                    </a:cubicBezTo>
                    <a:cubicBezTo>
                      <a:pt x="2038771" y="6214314"/>
                      <a:pt x="2255573" y="6349290"/>
                      <a:pt x="2503845" y="6349290"/>
                    </a:cubicBezTo>
                    <a:cubicBezTo>
                      <a:pt x="2623437" y="6349444"/>
                      <a:pt x="2740879" y="6317498"/>
                      <a:pt x="2843913" y="6256783"/>
                    </a:cubicBezTo>
                    <a:cubicBezTo>
                      <a:pt x="3057946" y="6135409"/>
                      <a:pt x="3310943" y="6144502"/>
                      <a:pt x="3510231" y="6259361"/>
                    </a:cubicBezTo>
                    <a:lnTo>
                      <a:pt x="3510231" y="6259120"/>
                    </a:lnTo>
                    <a:lnTo>
                      <a:pt x="3510270" y="6259196"/>
                    </a:lnTo>
                    <a:cubicBezTo>
                      <a:pt x="3831160" y="6444438"/>
                      <a:pt x="4241447" y="6334482"/>
                      <a:pt x="4426740" y="6013629"/>
                    </a:cubicBezTo>
                    <a:cubicBezTo>
                      <a:pt x="4550882" y="5798630"/>
                      <a:pt x="4776066" y="5678311"/>
                      <a:pt x="5007714" y="5678145"/>
                    </a:cubicBezTo>
                    <a:lnTo>
                      <a:pt x="5007663" y="5678057"/>
                    </a:lnTo>
                    <a:cubicBezTo>
                      <a:pt x="5239311" y="5677892"/>
                      <a:pt x="5464533" y="5557572"/>
                      <a:pt x="5588637" y="5342573"/>
                    </a:cubicBezTo>
                    <a:cubicBezTo>
                      <a:pt x="5649762" y="5236719"/>
                      <a:pt x="5678769" y="5121098"/>
                      <a:pt x="5678642" y="5007078"/>
                    </a:cubicBezTo>
                    <a:lnTo>
                      <a:pt x="5678731" y="5007154"/>
                    </a:lnTo>
                    <a:cubicBezTo>
                      <a:pt x="5678934" y="4783710"/>
                      <a:pt x="5790897" y="4566222"/>
                      <a:pt x="5991811" y="4439692"/>
                    </a:cubicBezTo>
                    <a:cubicBezTo>
                      <a:pt x="6100117" y="4382745"/>
                      <a:pt x="6194110" y="4295484"/>
                      <a:pt x="6259781" y="4181730"/>
                    </a:cubicBezTo>
                    <a:cubicBezTo>
                      <a:pt x="6383975" y="3966617"/>
                      <a:pt x="6375529" y="3711436"/>
                      <a:pt x="6259870" y="3510751"/>
                    </a:cubicBezTo>
                    <a:lnTo>
                      <a:pt x="6259908" y="3510751"/>
                    </a:lnTo>
                    <a:cubicBezTo>
                      <a:pt x="6144287" y="3310066"/>
                      <a:pt x="6135829" y="3054884"/>
                      <a:pt x="6259997" y="2839835"/>
                    </a:cubicBezTo>
                    <a:cubicBezTo>
                      <a:pt x="6445278" y="2518944"/>
                      <a:pt x="6335321" y="2108696"/>
                      <a:pt x="6014430" y="1923416"/>
                    </a:cubicBezTo>
                    <a:lnTo>
                      <a:pt x="6014379" y="1923365"/>
                    </a:lnTo>
                    <a:lnTo>
                      <a:pt x="6014506" y="1923327"/>
                    </a:lnTo>
                    <a:cubicBezTo>
                      <a:pt x="5815599" y="1808240"/>
                      <a:pt x="5681309" y="1593953"/>
                      <a:pt x="5679188" y="1348131"/>
                    </a:cubicBezTo>
                    <a:cubicBezTo>
                      <a:pt x="5680356" y="1232130"/>
                      <a:pt x="5651438" y="1114401"/>
                      <a:pt x="5589297" y="1006730"/>
                    </a:cubicBezTo>
                  </a:path>
                </a:pathLst>
              </a:custGeom>
              <a:blipFill>
                <a:blip r:embed="rId3"/>
                <a:stretch>
                  <a:fillRect t="-12506" b="-12506"/>
                </a:stretch>
              </a:blipFill>
            </p:spPr>
            <p:txBody>
              <a:bodyPr/>
              <a:lstStyle/>
              <a:p>
                <a:endParaRPr lang="es-MX"/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0" y="3515448"/>
              <a:ext cx="4759553" cy="4316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11"/>
                </a:lnSpc>
                <a:spcBef>
                  <a:spcPct val="0"/>
                </a:spcBef>
              </a:pPr>
              <a:r>
                <a:rPr lang="en-US" sz="1865">
                  <a:solidFill>
                    <a:srgbClr val="303642"/>
                  </a:solidFill>
                  <a:latin typeface="Poppins"/>
                  <a:ea typeface="Poppins"/>
                  <a:cs typeface="Poppins"/>
                  <a:sym typeface="Poppins"/>
                </a:rPr>
                <a:t>Blanca Recio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4949463" y="3308433"/>
            <a:ext cx="3429445" cy="2860536"/>
            <a:chOff x="0" y="0"/>
            <a:chExt cx="4572593" cy="3814048"/>
          </a:xfrm>
        </p:grpSpPr>
        <p:grpSp>
          <p:nvGrpSpPr>
            <p:cNvPr id="8" name="Group 8"/>
            <p:cNvGrpSpPr/>
            <p:nvPr/>
          </p:nvGrpSpPr>
          <p:grpSpPr>
            <a:xfrm>
              <a:off x="935592" y="0"/>
              <a:ext cx="3187419" cy="3187055"/>
              <a:chOff x="0" y="0"/>
              <a:chExt cx="6350013" cy="6349289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-2" y="-1"/>
                <a:ext cx="6350000" cy="634929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290">
                    <a:moveTo>
                      <a:pt x="5589297" y="1006730"/>
                    </a:moveTo>
                    <a:cubicBezTo>
                      <a:pt x="5465117" y="791694"/>
                      <a:pt x="5239933" y="671386"/>
                      <a:pt x="5008285" y="671221"/>
                    </a:cubicBezTo>
                    <a:lnTo>
                      <a:pt x="5008323" y="671183"/>
                    </a:lnTo>
                    <a:cubicBezTo>
                      <a:pt x="4776675" y="670980"/>
                      <a:pt x="4551453" y="550686"/>
                      <a:pt x="4427311" y="335675"/>
                    </a:cubicBezTo>
                    <a:cubicBezTo>
                      <a:pt x="4242069" y="14784"/>
                      <a:pt x="3831782" y="-95135"/>
                      <a:pt x="3510892" y="90146"/>
                    </a:cubicBezTo>
                    <a:lnTo>
                      <a:pt x="3510841" y="90184"/>
                    </a:lnTo>
                    <a:lnTo>
                      <a:pt x="3510841" y="89980"/>
                    </a:lnTo>
                    <a:cubicBezTo>
                      <a:pt x="3311540" y="204801"/>
                      <a:pt x="3058606" y="213894"/>
                      <a:pt x="2844523" y="92495"/>
                    </a:cubicBezTo>
                    <a:cubicBezTo>
                      <a:pt x="2741495" y="31767"/>
                      <a:pt x="2624048" y="-177"/>
                      <a:pt x="2504455" y="1"/>
                    </a:cubicBezTo>
                    <a:cubicBezTo>
                      <a:pt x="2256157" y="1"/>
                      <a:pt x="2039393" y="134913"/>
                      <a:pt x="1923366" y="335433"/>
                    </a:cubicBezTo>
                    <a:lnTo>
                      <a:pt x="1923366" y="335395"/>
                    </a:lnTo>
                    <a:cubicBezTo>
                      <a:pt x="1807377" y="535877"/>
                      <a:pt x="1590563" y="670790"/>
                      <a:pt x="1342303" y="670790"/>
                    </a:cubicBezTo>
                    <a:cubicBezTo>
                      <a:pt x="971781" y="670790"/>
                      <a:pt x="671438" y="971132"/>
                      <a:pt x="671438" y="1341654"/>
                    </a:cubicBezTo>
                    <a:lnTo>
                      <a:pt x="671438" y="1341731"/>
                    </a:lnTo>
                    <a:lnTo>
                      <a:pt x="671235" y="1341654"/>
                    </a:lnTo>
                    <a:cubicBezTo>
                      <a:pt x="671032" y="1571537"/>
                      <a:pt x="552554" y="1795019"/>
                      <a:pt x="340654" y="1919771"/>
                    </a:cubicBezTo>
                    <a:cubicBezTo>
                      <a:pt x="236398" y="1978609"/>
                      <a:pt x="149886" y="2064406"/>
                      <a:pt x="90185" y="2168170"/>
                    </a:cubicBezTo>
                    <a:cubicBezTo>
                      <a:pt x="-33970" y="2383232"/>
                      <a:pt x="-25525" y="2638388"/>
                      <a:pt x="90147" y="2839111"/>
                    </a:cubicBezTo>
                    <a:lnTo>
                      <a:pt x="90109" y="2839111"/>
                    </a:lnTo>
                    <a:cubicBezTo>
                      <a:pt x="205691" y="3039797"/>
                      <a:pt x="214137" y="3294978"/>
                      <a:pt x="89982" y="3510014"/>
                    </a:cubicBezTo>
                    <a:cubicBezTo>
                      <a:pt x="-95248" y="3830867"/>
                      <a:pt x="14658" y="4241153"/>
                      <a:pt x="335549" y="4426434"/>
                    </a:cubicBezTo>
                    <a:lnTo>
                      <a:pt x="335587" y="4426472"/>
                    </a:lnTo>
                    <a:lnTo>
                      <a:pt x="335460" y="4426561"/>
                    </a:lnTo>
                    <a:cubicBezTo>
                      <a:pt x="535980" y="4542499"/>
                      <a:pt x="670829" y="4759313"/>
                      <a:pt x="670829" y="5007611"/>
                    </a:cubicBezTo>
                    <a:cubicBezTo>
                      <a:pt x="670829" y="5378134"/>
                      <a:pt x="971171" y="5678476"/>
                      <a:pt x="1341681" y="5678476"/>
                    </a:cubicBezTo>
                    <a:cubicBezTo>
                      <a:pt x="1589991" y="5678476"/>
                      <a:pt x="1806717" y="5813362"/>
                      <a:pt x="1922782" y="6013883"/>
                    </a:cubicBezTo>
                    <a:cubicBezTo>
                      <a:pt x="2038771" y="6214314"/>
                      <a:pt x="2255573" y="6349290"/>
                      <a:pt x="2503845" y="6349290"/>
                    </a:cubicBezTo>
                    <a:cubicBezTo>
                      <a:pt x="2623437" y="6349444"/>
                      <a:pt x="2740879" y="6317498"/>
                      <a:pt x="2843913" y="6256783"/>
                    </a:cubicBezTo>
                    <a:cubicBezTo>
                      <a:pt x="3057946" y="6135409"/>
                      <a:pt x="3310943" y="6144502"/>
                      <a:pt x="3510231" y="6259361"/>
                    </a:cubicBezTo>
                    <a:lnTo>
                      <a:pt x="3510231" y="6259120"/>
                    </a:lnTo>
                    <a:lnTo>
                      <a:pt x="3510270" y="6259196"/>
                    </a:lnTo>
                    <a:cubicBezTo>
                      <a:pt x="3831160" y="6444438"/>
                      <a:pt x="4241447" y="6334482"/>
                      <a:pt x="4426740" y="6013629"/>
                    </a:cubicBezTo>
                    <a:cubicBezTo>
                      <a:pt x="4550882" y="5798630"/>
                      <a:pt x="4776066" y="5678311"/>
                      <a:pt x="5007714" y="5678145"/>
                    </a:cubicBezTo>
                    <a:lnTo>
                      <a:pt x="5007663" y="5678057"/>
                    </a:lnTo>
                    <a:cubicBezTo>
                      <a:pt x="5239311" y="5677892"/>
                      <a:pt x="5464533" y="5557572"/>
                      <a:pt x="5588637" y="5342573"/>
                    </a:cubicBezTo>
                    <a:cubicBezTo>
                      <a:pt x="5649762" y="5236719"/>
                      <a:pt x="5678769" y="5121098"/>
                      <a:pt x="5678642" y="5007078"/>
                    </a:cubicBezTo>
                    <a:lnTo>
                      <a:pt x="5678731" y="5007154"/>
                    </a:lnTo>
                    <a:cubicBezTo>
                      <a:pt x="5678934" y="4783710"/>
                      <a:pt x="5790897" y="4566222"/>
                      <a:pt x="5991811" y="4439692"/>
                    </a:cubicBezTo>
                    <a:cubicBezTo>
                      <a:pt x="6100117" y="4382745"/>
                      <a:pt x="6194110" y="4295484"/>
                      <a:pt x="6259781" y="4181730"/>
                    </a:cubicBezTo>
                    <a:cubicBezTo>
                      <a:pt x="6383975" y="3966617"/>
                      <a:pt x="6375529" y="3711436"/>
                      <a:pt x="6259870" y="3510751"/>
                    </a:cubicBezTo>
                    <a:lnTo>
                      <a:pt x="6259908" y="3510751"/>
                    </a:lnTo>
                    <a:cubicBezTo>
                      <a:pt x="6144287" y="3310066"/>
                      <a:pt x="6135829" y="3054884"/>
                      <a:pt x="6259997" y="2839835"/>
                    </a:cubicBezTo>
                    <a:cubicBezTo>
                      <a:pt x="6445278" y="2518944"/>
                      <a:pt x="6335321" y="2108696"/>
                      <a:pt x="6014430" y="1923416"/>
                    </a:cubicBezTo>
                    <a:lnTo>
                      <a:pt x="6014379" y="1923365"/>
                    </a:lnTo>
                    <a:lnTo>
                      <a:pt x="6014506" y="1923327"/>
                    </a:lnTo>
                    <a:cubicBezTo>
                      <a:pt x="5815599" y="1808240"/>
                      <a:pt x="5681309" y="1593953"/>
                      <a:pt x="5679188" y="1348131"/>
                    </a:cubicBezTo>
                    <a:cubicBezTo>
                      <a:pt x="5680356" y="1232130"/>
                      <a:pt x="5651438" y="1114401"/>
                      <a:pt x="5589297" y="1006730"/>
                    </a:cubicBezTo>
                  </a:path>
                </a:pathLst>
              </a:custGeom>
              <a:blipFill>
                <a:blip r:embed="rId4"/>
                <a:stretch>
                  <a:fillRect t="-25145" b="-25145"/>
                </a:stretch>
              </a:blipFill>
            </p:spPr>
            <p:txBody>
              <a:bodyPr/>
              <a:lstStyle/>
              <a:p>
                <a:endParaRPr lang="es-MX"/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0" y="3375113"/>
              <a:ext cx="4572593" cy="4389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12"/>
                </a:lnSpc>
                <a:spcBef>
                  <a:spcPct val="0"/>
                </a:spcBef>
              </a:pPr>
              <a:r>
                <a:rPr lang="en-US" sz="1937">
                  <a:solidFill>
                    <a:srgbClr val="303642"/>
                  </a:solidFill>
                  <a:latin typeface="Poppins"/>
                  <a:ea typeface="Poppins"/>
                  <a:cs typeface="Poppins"/>
                  <a:sym typeface="Poppins"/>
                </a:rPr>
                <a:t>Fernando Rosas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988508" y="3384799"/>
            <a:ext cx="3430689" cy="2784170"/>
            <a:chOff x="0" y="0"/>
            <a:chExt cx="4574252" cy="3712226"/>
          </a:xfrm>
        </p:grpSpPr>
        <p:grpSp>
          <p:nvGrpSpPr>
            <p:cNvPr id="12" name="Group 12"/>
            <p:cNvGrpSpPr/>
            <p:nvPr/>
          </p:nvGrpSpPr>
          <p:grpSpPr>
            <a:xfrm>
              <a:off x="579085" y="0"/>
              <a:ext cx="3188575" cy="3188212"/>
              <a:chOff x="0" y="0"/>
              <a:chExt cx="6350013" cy="6349289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-2" y="-1"/>
                <a:ext cx="6350000" cy="634929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290">
                    <a:moveTo>
                      <a:pt x="5589297" y="1006730"/>
                    </a:moveTo>
                    <a:cubicBezTo>
                      <a:pt x="5465117" y="791694"/>
                      <a:pt x="5239933" y="671386"/>
                      <a:pt x="5008285" y="671221"/>
                    </a:cubicBezTo>
                    <a:lnTo>
                      <a:pt x="5008323" y="671183"/>
                    </a:lnTo>
                    <a:cubicBezTo>
                      <a:pt x="4776675" y="670980"/>
                      <a:pt x="4551453" y="550686"/>
                      <a:pt x="4427311" y="335675"/>
                    </a:cubicBezTo>
                    <a:cubicBezTo>
                      <a:pt x="4242069" y="14784"/>
                      <a:pt x="3831782" y="-95135"/>
                      <a:pt x="3510892" y="90146"/>
                    </a:cubicBezTo>
                    <a:lnTo>
                      <a:pt x="3510841" y="90184"/>
                    </a:lnTo>
                    <a:lnTo>
                      <a:pt x="3510841" y="89980"/>
                    </a:lnTo>
                    <a:cubicBezTo>
                      <a:pt x="3311540" y="204801"/>
                      <a:pt x="3058606" y="213894"/>
                      <a:pt x="2844523" y="92495"/>
                    </a:cubicBezTo>
                    <a:cubicBezTo>
                      <a:pt x="2741495" y="31767"/>
                      <a:pt x="2624048" y="-177"/>
                      <a:pt x="2504455" y="1"/>
                    </a:cubicBezTo>
                    <a:cubicBezTo>
                      <a:pt x="2256157" y="1"/>
                      <a:pt x="2039393" y="134913"/>
                      <a:pt x="1923366" y="335433"/>
                    </a:cubicBezTo>
                    <a:lnTo>
                      <a:pt x="1923366" y="335395"/>
                    </a:lnTo>
                    <a:cubicBezTo>
                      <a:pt x="1807377" y="535877"/>
                      <a:pt x="1590563" y="670790"/>
                      <a:pt x="1342303" y="670790"/>
                    </a:cubicBezTo>
                    <a:cubicBezTo>
                      <a:pt x="971781" y="670790"/>
                      <a:pt x="671438" y="971132"/>
                      <a:pt x="671438" y="1341654"/>
                    </a:cubicBezTo>
                    <a:lnTo>
                      <a:pt x="671438" y="1341731"/>
                    </a:lnTo>
                    <a:lnTo>
                      <a:pt x="671235" y="1341654"/>
                    </a:lnTo>
                    <a:cubicBezTo>
                      <a:pt x="671032" y="1571537"/>
                      <a:pt x="552554" y="1795019"/>
                      <a:pt x="340654" y="1919771"/>
                    </a:cubicBezTo>
                    <a:cubicBezTo>
                      <a:pt x="236398" y="1978609"/>
                      <a:pt x="149886" y="2064406"/>
                      <a:pt x="90185" y="2168170"/>
                    </a:cubicBezTo>
                    <a:cubicBezTo>
                      <a:pt x="-33970" y="2383232"/>
                      <a:pt x="-25525" y="2638388"/>
                      <a:pt x="90147" y="2839111"/>
                    </a:cubicBezTo>
                    <a:lnTo>
                      <a:pt x="90109" y="2839111"/>
                    </a:lnTo>
                    <a:cubicBezTo>
                      <a:pt x="205691" y="3039797"/>
                      <a:pt x="214137" y="3294978"/>
                      <a:pt x="89982" y="3510014"/>
                    </a:cubicBezTo>
                    <a:cubicBezTo>
                      <a:pt x="-95248" y="3830867"/>
                      <a:pt x="14658" y="4241153"/>
                      <a:pt x="335549" y="4426434"/>
                    </a:cubicBezTo>
                    <a:lnTo>
                      <a:pt x="335587" y="4426472"/>
                    </a:lnTo>
                    <a:lnTo>
                      <a:pt x="335460" y="4426561"/>
                    </a:lnTo>
                    <a:cubicBezTo>
                      <a:pt x="535980" y="4542499"/>
                      <a:pt x="670829" y="4759313"/>
                      <a:pt x="670829" y="5007611"/>
                    </a:cubicBezTo>
                    <a:cubicBezTo>
                      <a:pt x="670829" y="5378134"/>
                      <a:pt x="971171" y="5678476"/>
                      <a:pt x="1341681" y="5678476"/>
                    </a:cubicBezTo>
                    <a:cubicBezTo>
                      <a:pt x="1589991" y="5678476"/>
                      <a:pt x="1806717" y="5813362"/>
                      <a:pt x="1922782" y="6013883"/>
                    </a:cubicBezTo>
                    <a:cubicBezTo>
                      <a:pt x="2038771" y="6214314"/>
                      <a:pt x="2255573" y="6349290"/>
                      <a:pt x="2503845" y="6349290"/>
                    </a:cubicBezTo>
                    <a:cubicBezTo>
                      <a:pt x="2623437" y="6349444"/>
                      <a:pt x="2740879" y="6317498"/>
                      <a:pt x="2843913" y="6256783"/>
                    </a:cubicBezTo>
                    <a:cubicBezTo>
                      <a:pt x="3057946" y="6135409"/>
                      <a:pt x="3310943" y="6144502"/>
                      <a:pt x="3510231" y="6259361"/>
                    </a:cubicBezTo>
                    <a:lnTo>
                      <a:pt x="3510231" y="6259120"/>
                    </a:lnTo>
                    <a:lnTo>
                      <a:pt x="3510270" y="6259196"/>
                    </a:lnTo>
                    <a:cubicBezTo>
                      <a:pt x="3831160" y="6444438"/>
                      <a:pt x="4241447" y="6334482"/>
                      <a:pt x="4426740" y="6013629"/>
                    </a:cubicBezTo>
                    <a:cubicBezTo>
                      <a:pt x="4550882" y="5798630"/>
                      <a:pt x="4776066" y="5678311"/>
                      <a:pt x="5007714" y="5678145"/>
                    </a:cubicBezTo>
                    <a:lnTo>
                      <a:pt x="5007663" y="5678057"/>
                    </a:lnTo>
                    <a:cubicBezTo>
                      <a:pt x="5239311" y="5677892"/>
                      <a:pt x="5464533" y="5557572"/>
                      <a:pt x="5588637" y="5342573"/>
                    </a:cubicBezTo>
                    <a:cubicBezTo>
                      <a:pt x="5649762" y="5236719"/>
                      <a:pt x="5678769" y="5121098"/>
                      <a:pt x="5678642" y="5007078"/>
                    </a:cubicBezTo>
                    <a:lnTo>
                      <a:pt x="5678731" y="5007154"/>
                    </a:lnTo>
                    <a:cubicBezTo>
                      <a:pt x="5678934" y="4783710"/>
                      <a:pt x="5790897" y="4566222"/>
                      <a:pt x="5991811" y="4439692"/>
                    </a:cubicBezTo>
                    <a:cubicBezTo>
                      <a:pt x="6100117" y="4382745"/>
                      <a:pt x="6194110" y="4295484"/>
                      <a:pt x="6259781" y="4181730"/>
                    </a:cubicBezTo>
                    <a:cubicBezTo>
                      <a:pt x="6383975" y="3966617"/>
                      <a:pt x="6375529" y="3711436"/>
                      <a:pt x="6259870" y="3510751"/>
                    </a:cubicBezTo>
                    <a:lnTo>
                      <a:pt x="6259908" y="3510751"/>
                    </a:lnTo>
                    <a:cubicBezTo>
                      <a:pt x="6144287" y="3310066"/>
                      <a:pt x="6135829" y="3054884"/>
                      <a:pt x="6259997" y="2839835"/>
                    </a:cubicBezTo>
                    <a:cubicBezTo>
                      <a:pt x="6445278" y="2518944"/>
                      <a:pt x="6335321" y="2108696"/>
                      <a:pt x="6014430" y="1923416"/>
                    </a:cubicBezTo>
                    <a:lnTo>
                      <a:pt x="6014379" y="1923365"/>
                    </a:lnTo>
                    <a:lnTo>
                      <a:pt x="6014506" y="1923327"/>
                    </a:lnTo>
                    <a:cubicBezTo>
                      <a:pt x="5815599" y="1808240"/>
                      <a:pt x="5681309" y="1593953"/>
                      <a:pt x="5679188" y="1348131"/>
                    </a:cubicBezTo>
                    <a:cubicBezTo>
                      <a:pt x="5680356" y="1232130"/>
                      <a:pt x="5651438" y="1114401"/>
                      <a:pt x="5589297" y="1006730"/>
                    </a:cubicBezTo>
                  </a:path>
                </a:pathLst>
              </a:custGeom>
              <a:blipFill>
                <a:blip r:embed="rId5"/>
                <a:stretch>
                  <a:fillRect t="-12476" b="-12476"/>
                </a:stretch>
              </a:blipFill>
            </p:spPr>
            <p:txBody>
              <a:bodyPr/>
              <a:lstStyle/>
              <a:p>
                <a:endParaRPr lang="es-MX"/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0" y="3295181"/>
              <a:ext cx="4574252" cy="4170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09"/>
                </a:lnSpc>
                <a:spcBef>
                  <a:spcPct val="0"/>
                </a:spcBef>
              </a:pPr>
              <a:r>
                <a:rPr lang="en-US" sz="1792">
                  <a:solidFill>
                    <a:srgbClr val="303642"/>
                  </a:solidFill>
                  <a:latin typeface="Poppins"/>
                  <a:ea typeface="Poppins"/>
                  <a:cs typeface="Poppins"/>
                  <a:sym typeface="Poppins"/>
                </a:rPr>
                <a:t>Gaby Prado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15093638" y="9046869"/>
            <a:ext cx="2735366" cy="1035173"/>
          </a:xfrm>
          <a:custGeom>
            <a:avLst/>
            <a:gdLst/>
            <a:ahLst/>
            <a:cxnLst/>
            <a:rect l="l" t="t" r="r" b="b"/>
            <a:pathLst>
              <a:path w="2735366" h="1035173">
                <a:moveTo>
                  <a:pt x="0" y="0"/>
                </a:moveTo>
                <a:lnTo>
                  <a:pt x="2735366" y="0"/>
                </a:lnTo>
                <a:lnTo>
                  <a:pt x="2735366" y="1035173"/>
                </a:lnTo>
                <a:lnTo>
                  <a:pt x="0" y="103517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6" name="Freeform 16"/>
          <p:cNvSpPr/>
          <p:nvPr/>
        </p:nvSpPr>
        <p:spPr>
          <a:xfrm>
            <a:off x="11983669" y="2538765"/>
            <a:ext cx="6219939" cy="6235528"/>
          </a:xfrm>
          <a:custGeom>
            <a:avLst/>
            <a:gdLst/>
            <a:ahLst/>
            <a:cxnLst/>
            <a:rect l="l" t="t" r="r" b="b"/>
            <a:pathLst>
              <a:path w="6219939" h="6235528">
                <a:moveTo>
                  <a:pt x="0" y="0"/>
                </a:moveTo>
                <a:lnTo>
                  <a:pt x="6219939" y="0"/>
                </a:lnTo>
                <a:lnTo>
                  <a:pt x="6219939" y="6235528"/>
                </a:lnTo>
                <a:lnTo>
                  <a:pt x="0" y="623552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grpSp>
        <p:nvGrpSpPr>
          <p:cNvPr id="17" name="Group 17"/>
          <p:cNvGrpSpPr/>
          <p:nvPr/>
        </p:nvGrpSpPr>
        <p:grpSpPr>
          <a:xfrm>
            <a:off x="873879" y="6447539"/>
            <a:ext cx="3464656" cy="2811736"/>
            <a:chOff x="0" y="0"/>
            <a:chExt cx="4619541" cy="3748981"/>
          </a:xfrm>
        </p:grpSpPr>
        <p:grpSp>
          <p:nvGrpSpPr>
            <p:cNvPr id="18" name="Group 18"/>
            <p:cNvGrpSpPr/>
            <p:nvPr/>
          </p:nvGrpSpPr>
          <p:grpSpPr>
            <a:xfrm>
              <a:off x="584818" y="0"/>
              <a:ext cx="3220145" cy="3219778"/>
              <a:chOff x="0" y="0"/>
              <a:chExt cx="6350013" cy="6349289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-2" y="-1"/>
                <a:ext cx="6350000" cy="634929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290">
                    <a:moveTo>
                      <a:pt x="5589297" y="1006730"/>
                    </a:moveTo>
                    <a:cubicBezTo>
                      <a:pt x="5465117" y="791694"/>
                      <a:pt x="5239933" y="671386"/>
                      <a:pt x="5008285" y="671221"/>
                    </a:cubicBezTo>
                    <a:lnTo>
                      <a:pt x="5008323" y="671183"/>
                    </a:lnTo>
                    <a:cubicBezTo>
                      <a:pt x="4776675" y="670980"/>
                      <a:pt x="4551453" y="550686"/>
                      <a:pt x="4427311" y="335675"/>
                    </a:cubicBezTo>
                    <a:cubicBezTo>
                      <a:pt x="4242069" y="14784"/>
                      <a:pt x="3831782" y="-95135"/>
                      <a:pt x="3510892" y="90146"/>
                    </a:cubicBezTo>
                    <a:lnTo>
                      <a:pt x="3510841" y="90184"/>
                    </a:lnTo>
                    <a:lnTo>
                      <a:pt x="3510841" y="89980"/>
                    </a:lnTo>
                    <a:cubicBezTo>
                      <a:pt x="3311540" y="204801"/>
                      <a:pt x="3058606" y="213894"/>
                      <a:pt x="2844523" y="92495"/>
                    </a:cubicBezTo>
                    <a:cubicBezTo>
                      <a:pt x="2741495" y="31767"/>
                      <a:pt x="2624048" y="-177"/>
                      <a:pt x="2504455" y="1"/>
                    </a:cubicBezTo>
                    <a:cubicBezTo>
                      <a:pt x="2256157" y="1"/>
                      <a:pt x="2039393" y="134913"/>
                      <a:pt x="1923366" y="335433"/>
                    </a:cubicBezTo>
                    <a:lnTo>
                      <a:pt x="1923366" y="335395"/>
                    </a:lnTo>
                    <a:cubicBezTo>
                      <a:pt x="1807377" y="535877"/>
                      <a:pt x="1590563" y="670790"/>
                      <a:pt x="1342303" y="670790"/>
                    </a:cubicBezTo>
                    <a:cubicBezTo>
                      <a:pt x="971781" y="670790"/>
                      <a:pt x="671438" y="971132"/>
                      <a:pt x="671438" y="1341654"/>
                    </a:cubicBezTo>
                    <a:lnTo>
                      <a:pt x="671438" y="1341731"/>
                    </a:lnTo>
                    <a:lnTo>
                      <a:pt x="671235" y="1341654"/>
                    </a:lnTo>
                    <a:cubicBezTo>
                      <a:pt x="671032" y="1571537"/>
                      <a:pt x="552554" y="1795019"/>
                      <a:pt x="340654" y="1919771"/>
                    </a:cubicBezTo>
                    <a:cubicBezTo>
                      <a:pt x="236398" y="1978609"/>
                      <a:pt x="149886" y="2064406"/>
                      <a:pt x="90185" y="2168170"/>
                    </a:cubicBezTo>
                    <a:cubicBezTo>
                      <a:pt x="-33970" y="2383232"/>
                      <a:pt x="-25525" y="2638388"/>
                      <a:pt x="90147" y="2839111"/>
                    </a:cubicBezTo>
                    <a:lnTo>
                      <a:pt x="90109" y="2839111"/>
                    </a:lnTo>
                    <a:cubicBezTo>
                      <a:pt x="205691" y="3039797"/>
                      <a:pt x="214137" y="3294978"/>
                      <a:pt x="89982" y="3510014"/>
                    </a:cubicBezTo>
                    <a:cubicBezTo>
                      <a:pt x="-95248" y="3830867"/>
                      <a:pt x="14658" y="4241153"/>
                      <a:pt x="335549" y="4426434"/>
                    </a:cubicBezTo>
                    <a:lnTo>
                      <a:pt x="335587" y="4426472"/>
                    </a:lnTo>
                    <a:lnTo>
                      <a:pt x="335460" y="4426561"/>
                    </a:lnTo>
                    <a:cubicBezTo>
                      <a:pt x="535980" y="4542499"/>
                      <a:pt x="670829" y="4759313"/>
                      <a:pt x="670829" y="5007611"/>
                    </a:cubicBezTo>
                    <a:cubicBezTo>
                      <a:pt x="670829" y="5378134"/>
                      <a:pt x="971171" y="5678476"/>
                      <a:pt x="1341681" y="5678476"/>
                    </a:cubicBezTo>
                    <a:cubicBezTo>
                      <a:pt x="1589991" y="5678476"/>
                      <a:pt x="1806717" y="5813362"/>
                      <a:pt x="1922782" y="6013883"/>
                    </a:cubicBezTo>
                    <a:cubicBezTo>
                      <a:pt x="2038771" y="6214314"/>
                      <a:pt x="2255573" y="6349290"/>
                      <a:pt x="2503845" y="6349290"/>
                    </a:cubicBezTo>
                    <a:cubicBezTo>
                      <a:pt x="2623437" y="6349444"/>
                      <a:pt x="2740879" y="6317498"/>
                      <a:pt x="2843913" y="6256783"/>
                    </a:cubicBezTo>
                    <a:cubicBezTo>
                      <a:pt x="3057946" y="6135409"/>
                      <a:pt x="3310943" y="6144502"/>
                      <a:pt x="3510231" y="6259361"/>
                    </a:cubicBezTo>
                    <a:lnTo>
                      <a:pt x="3510231" y="6259120"/>
                    </a:lnTo>
                    <a:lnTo>
                      <a:pt x="3510270" y="6259196"/>
                    </a:lnTo>
                    <a:cubicBezTo>
                      <a:pt x="3831160" y="6444438"/>
                      <a:pt x="4241447" y="6334482"/>
                      <a:pt x="4426740" y="6013629"/>
                    </a:cubicBezTo>
                    <a:cubicBezTo>
                      <a:pt x="4550882" y="5798630"/>
                      <a:pt x="4776066" y="5678311"/>
                      <a:pt x="5007714" y="5678145"/>
                    </a:cubicBezTo>
                    <a:lnTo>
                      <a:pt x="5007663" y="5678057"/>
                    </a:lnTo>
                    <a:cubicBezTo>
                      <a:pt x="5239311" y="5677892"/>
                      <a:pt x="5464533" y="5557572"/>
                      <a:pt x="5588637" y="5342573"/>
                    </a:cubicBezTo>
                    <a:cubicBezTo>
                      <a:pt x="5649762" y="5236719"/>
                      <a:pt x="5678769" y="5121098"/>
                      <a:pt x="5678642" y="5007078"/>
                    </a:cubicBezTo>
                    <a:lnTo>
                      <a:pt x="5678731" y="5007154"/>
                    </a:lnTo>
                    <a:cubicBezTo>
                      <a:pt x="5678934" y="4783710"/>
                      <a:pt x="5790897" y="4566222"/>
                      <a:pt x="5991811" y="4439692"/>
                    </a:cubicBezTo>
                    <a:cubicBezTo>
                      <a:pt x="6100117" y="4382745"/>
                      <a:pt x="6194110" y="4295484"/>
                      <a:pt x="6259781" y="4181730"/>
                    </a:cubicBezTo>
                    <a:cubicBezTo>
                      <a:pt x="6383975" y="3966617"/>
                      <a:pt x="6375529" y="3711436"/>
                      <a:pt x="6259870" y="3510751"/>
                    </a:cubicBezTo>
                    <a:lnTo>
                      <a:pt x="6259908" y="3510751"/>
                    </a:lnTo>
                    <a:cubicBezTo>
                      <a:pt x="6144287" y="3310066"/>
                      <a:pt x="6135829" y="3054884"/>
                      <a:pt x="6259997" y="2839835"/>
                    </a:cubicBezTo>
                    <a:cubicBezTo>
                      <a:pt x="6445278" y="2518944"/>
                      <a:pt x="6335321" y="2108696"/>
                      <a:pt x="6014430" y="1923416"/>
                    </a:cubicBezTo>
                    <a:lnTo>
                      <a:pt x="6014379" y="1923365"/>
                    </a:lnTo>
                    <a:lnTo>
                      <a:pt x="6014506" y="1923327"/>
                    </a:lnTo>
                    <a:cubicBezTo>
                      <a:pt x="5815599" y="1808240"/>
                      <a:pt x="5681309" y="1593953"/>
                      <a:pt x="5679188" y="1348131"/>
                    </a:cubicBezTo>
                    <a:cubicBezTo>
                      <a:pt x="5680356" y="1232130"/>
                      <a:pt x="5651438" y="1114401"/>
                      <a:pt x="5589297" y="1006730"/>
                    </a:cubicBezTo>
                  </a:path>
                </a:pathLst>
              </a:custGeom>
              <a:blipFill>
                <a:blip r:embed="rId9"/>
                <a:stretch>
                  <a:fillRect l="-1210" r="-1210"/>
                </a:stretch>
              </a:blipFill>
            </p:spPr>
            <p:txBody>
              <a:bodyPr/>
              <a:lstStyle/>
              <a:p>
                <a:endParaRPr lang="es-MX"/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0" y="3328372"/>
              <a:ext cx="4619541" cy="4206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34"/>
                </a:lnSpc>
                <a:spcBef>
                  <a:spcPct val="0"/>
                </a:spcBef>
              </a:pPr>
              <a:r>
                <a:rPr lang="en-US" sz="1810">
                  <a:solidFill>
                    <a:srgbClr val="303642"/>
                  </a:solidFill>
                  <a:latin typeface="Poppins"/>
                  <a:ea typeface="Poppins"/>
                  <a:cs typeface="Poppins"/>
                  <a:sym typeface="Poppins"/>
                </a:rPr>
                <a:t>Moni Gonzalez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5027644" y="6502344"/>
            <a:ext cx="3464656" cy="2811736"/>
            <a:chOff x="0" y="0"/>
            <a:chExt cx="4619541" cy="3748981"/>
          </a:xfrm>
        </p:grpSpPr>
        <p:grpSp>
          <p:nvGrpSpPr>
            <p:cNvPr id="22" name="Group 22"/>
            <p:cNvGrpSpPr/>
            <p:nvPr/>
          </p:nvGrpSpPr>
          <p:grpSpPr>
            <a:xfrm>
              <a:off x="584818" y="0"/>
              <a:ext cx="3220145" cy="3219778"/>
              <a:chOff x="0" y="0"/>
              <a:chExt cx="6350013" cy="6349289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-2" y="-1"/>
                <a:ext cx="6350000" cy="634929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290">
                    <a:moveTo>
                      <a:pt x="5589297" y="1006730"/>
                    </a:moveTo>
                    <a:cubicBezTo>
                      <a:pt x="5465117" y="791694"/>
                      <a:pt x="5239933" y="671386"/>
                      <a:pt x="5008285" y="671221"/>
                    </a:cubicBezTo>
                    <a:lnTo>
                      <a:pt x="5008323" y="671183"/>
                    </a:lnTo>
                    <a:cubicBezTo>
                      <a:pt x="4776675" y="670980"/>
                      <a:pt x="4551453" y="550686"/>
                      <a:pt x="4427311" y="335675"/>
                    </a:cubicBezTo>
                    <a:cubicBezTo>
                      <a:pt x="4242069" y="14784"/>
                      <a:pt x="3831782" y="-95135"/>
                      <a:pt x="3510892" y="90146"/>
                    </a:cubicBezTo>
                    <a:lnTo>
                      <a:pt x="3510841" y="90184"/>
                    </a:lnTo>
                    <a:lnTo>
                      <a:pt x="3510841" y="89980"/>
                    </a:lnTo>
                    <a:cubicBezTo>
                      <a:pt x="3311540" y="204801"/>
                      <a:pt x="3058606" y="213894"/>
                      <a:pt x="2844523" y="92495"/>
                    </a:cubicBezTo>
                    <a:cubicBezTo>
                      <a:pt x="2741495" y="31767"/>
                      <a:pt x="2624048" y="-177"/>
                      <a:pt x="2504455" y="1"/>
                    </a:cubicBezTo>
                    <a:cubicBezTo>
                      <a:pt x="2256157" y="1"/>
                      <a:pt x="2039393" y="134913"/>
                      <a:pt x="1923366" y="335433"/>
                    </a:cubicBezTo>
                    <a:lnTo>
                      <a:pt x="1923366" y="335395"/>
                    </a:lnTo>
                    <a:cubicBezTo>
                      <a:pt x="1807377" y="535877"/>
                      <a:pt x="1590563" y="670790"/>
                      <a:pt x="1342303" y="670790"/>
                    </a:cubicBezTo>
                    <a:cubicBezTo>
                      <a:pt x="971781" y="670790"/>
                      <a:pt x="671438" y="971132"/>
                      <a:pt x="671438" y="1341654"/>
                    </a:cubicBezTo>
                    <a:lnTo>
                      <a:pt x="671438" y="1341731"/>
                    </a:lnTo>
                    <a:lnTo>
                      <a:pt x="671235" y="1341654"/>
                    </a:lnTo>
                    <a:cubicBezTo>
                      <a:pt x="671032" y="1571537"/>
                      <a:pt x="552554" y="1795019"/>
                      <a:pt x="340654" y="1919771"/>
                    </a:cubicBezTo>
                    <a:cubicBezTo>
                      <a:pt x="236398" y="1978609"/>
                      <a:pt x="149886" y="2064406"/>
                      <a:pt x="90185" y="2168170"/>
                    </a:cubicBezTo>
                    <a:cubicBezTo>
                      <a:pt x="-33970" y="2383232"/>
                      <a:pt x="-25525" y="2638388"/>
                      <a:pt x="90147" y="2839111"/>
                    </a:cubicBezTo>
                    <a:lnTo>
                      <a:pt x="90109" y="2839111"/>
                    </a:lnTo>
                    <a:cubicBezTo>
                      <a:pt x="205691" y="3039797"/>
                      <a:pt x="214137" y="3294978"/>
                      <a:pt x="89982" y="3510014"/>
                    </a:cubicBezTo>
                    <a:cubicBezTo>
                      <a:pt x="-95248" y="3830867"/>
                      <a:pt x="14658" y="4241153"/>
                      <a:pt x="335549" y="4426434"/>
                    </a:cubicBezTo>
                    <a:lnTo>
                      <a:pt x="335587" y="4426472"/>
                    </a:lnTo>
                    <a:lnTo>
                      <a:pt x="335460" y="4426561"/>
                    </a:lnTo>
                    <a:cubicBezTo>
                      <a:pt x="535980" y="4542499"/>
                      <a:pt x="670829" y="4759313"/>
                      <a:pt x="670829" y="5007611"/>
                    </a:cubicBezTo>
                    <a:cubicBezTo>
                      <a:pt x="670829" y="5378134"/>
                      <a:pt x="971171" y="5678476"/>
                      <a:pt x="1341681" y="5678476"/>
                    </a:cubicBezTo>
                    <a:cubicBezTo>
                      <a:pt x="1589991" y="5678476"/>
                      <a:pt x="1806717" y="5813362"/>
                      <a:pt x="1922782" y="6013883"/>
                    </a:cubicBezTo>
                    <a:cubicBezTo>
                      <a:pt x="2038771" y="6214314"/>
                      <a:pt x="2255573" y="6349290"/>
                      <a:pt x="2503845" y="6349290"/>
                    </a:cubicBezTo>
                    <a:cubicBezTo>
                      <a:pt x="2623437" y="6349444"/>
                      <a:pt x="2740879" y="6317498"/>
                      <a:pt x="2843913" y="6256783"/>
                    </a:cubicBezTo>
                    <a:cubicBezTo>
                      <a:pt x="3057946" y="6135409"/>
                      <a:pt x="3310943" y="6144502"/>
                      <a:pt x="3510231" y="6259361"/>
                    </a:cubicBezTo>
                    <a:lnTo>
                      <a:pt x="3510231" y="6259120"/>
                    </a:lnTo>
                    <a:lnTo>
                      <a:pt x="3510270" y="6259196"/>
                    </a:lnTo>
                    <a:cubicBezTo>
                      <a:pt x="3831160" y="6444438"/>
                      <a:pt x="4241447" y="6334482"/>
                      <a:pt x="4426740" y="6013629"/>
                    </a:cubicBezTo>
                    <a:cubicBezTo>
                      <a:pt x="4550882" y="5798630"/>
                      <a:pt x="4776066" y="5678311"/>
                      <a:pt x="5007714" y="5678145"/>
                    </a:cubicBezTo>
                    <a:lnTo>
                      <a:pt x="5007663" y="5678057"/>
                    </a:lnTo>
                    <a:cubicBezTo>
                      <a:pt x="5239311" y="5677892"/>
                      <a:pt x="5464533" y="5557572"/>
                      <a:pt x="5588637" y="5342573"/>
                    </a:cubicBezTo>
                    <a:cubicBezTo>
                      <a:pt x="5649762" y="5236719"/>
                      <a:pt x="5678769" y="5121098"/>
                      <a:pt x="5678642" y="5007078"/>
                    </a:cubicBezTo>
                    <a:lnTo>
                      <a:pt x="5678731" y="5007154"/>
                    </a:lnTo>
                    <a:cubicBezTo>
                      <a:pt x="5678934" y="4783710"/>
                      <a:pt x="5790897" y="4566222"/>
                      <a:pt x="5991811" y="4439692"/>
                    </a:cubicBezTo>
                    <a:cubicBezTo>
                      <a:pt x="6100117" y="4382745"/>
                      <a:pt x="6194110" y="4295484"/>
                      <a:pt x="6259781" y="4181730"/>
                    </a:cubicBezTo>
                    <a:cubicBezTo>
                      <a:pt x="6383975" y="3966617"/>
                      <a:pt x="6375529" y="3711436"/>
                      <a:pt x="6259870" y="3510751"/>
                    </a:cubicBezTo>
                    <a:lnTo>
                      <a:pt x="6259908" y="3510751"/>
                    </a:lnTo>
                    <a:cubicBezTo>
                      <a:pt x="6144287" y="3310066"/>
                      <a:pt x="6135829" y="3054884"/>
                      <a:pt x="6259997" y="2839835"/>
                    </a:cubicBezTo>
                    <a:cubicBezTo>
                      <a:pt x="6445278" y="2518944"/>
                      <a:pt x="6335321" y="2108696"/>
                      <a:pt x="6014430" y="1923416"/>
                    </a:cubicBezTo>
                    <a:lnTo>
                      <a:pt x="6014379" y="1923365"/>
                    </a:lnTo>
                    <a:lnTo>
                      <a:pt x="6014506" y="1923327"/>
                    </a:lnTo>
                    <a:cubicBezTo>
                      <a:pt x="5815599" y="1808240"/>
                      <a:pt x="5681309" y="1593953"/>
                      <a:pt x="5679188" y="1348131"/>
                    </a:cubicBezTo>
                    <a:cubicBezTo>
                      <a:pt x="5680356" y="1232130"/>
                      <a:pt x="5651438" y="1114401"/>
                      <a:pt x="5589297" y="1006730"/>
                    </a:cubicBezTo>
                  </a:path>
                </a:pathLst>
              </a:custGeom>
              <a:blipFill>
                <a:blip r:embed="rId10"/>
                <a:stretch>
                  <a:fillRect t="-5" b="-5"/>
                </a:stretch>
              </a:blipFill>
            </p:spPr>
            <p:txBody>
              <a:bodyPr/>
              <a:lstStyle/>
              <a:p>
                <a:endParaRPr lang="es-MX"/>
              </a:p>
            </p:txBody>
          </p:sp>
        </p:grpSp>
        <p:sp>
          <p:nvSpPr>
            <p:cNvPr id="24" name="TextBox 24"/>
            <p:cNvSpPr txBox="1"/>
            <p:nvPr/>
          </p:nvSpPr>
          <p:spPr>
            <a:xfrm>
              <a:off x="0" y="3328372"/>
              <a:ext cx="4619541" cy="4206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34"/>
                </a:lnSpc>
                <a:spcBef>
                  <a:spcPct val="0"/>
                </a:spcBef>
              </a:pPr>
              <a:r>
                <a:rPr lang="en-US" sz="1810">
                  <a:solidFill>
                    <a:srgbClr val="303642"/>
                  </a:solidFill>
                  <a:latin typeface="Poppins"/>
                  <a:ea typeface="Poppins"/>
                  <a:cs typeface="Poppins"/>
                  <a:sym typeface="Poppins"/>
                </a:rPr>
                <a:t>Vero Nava</a:t>
              </a:r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5765807" y="1404409"/>
            <a:ext cx="6756386" cy="967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40"/>
              </a:lnSpc>
            </a:pPr>
            <a:r>
              <a:rPr lang="en-US" sz="5672" b="1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LIGA DESPEGUE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5071087" y="2304992"/>
            <a:ext cx="8145827" cy="400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7"/>
              </a:lnSpc>
              <a:spcBef>
                <a:spcPct val="0"/>
              </a:spcBef>
            </a:pPr>
            <a:r>
              <a:rPr lang="en-US" sz="2219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TOP 5 - Acumulado cierre enero 2026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8492300" y="2629663"/>
            <a:ext cx="1303400" cy="421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00"/>
              </a:lnSpc>
              <a:spcBef>
                <a:spcPct val="0"/>
              </a:spcBef>
            </a:pPr>
            <a:r>
              <a:rPr lang="en-US" sz="2285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5 puntos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8580048" y="6699929"/>
            <a:ext cx="4247608" cy="2230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20" lvl="1" indent="-194310" algn="l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Francisco Rodríguez - 4 puntos</a:t>
            </a:r>
          </a:p>
          <a:p>
            <a:pPr marL="388620" lvl="1" indent="-194310" algn="l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Ana Lilia García - 2 puntos</a:t>
            </a:r>
          </a:p>
          <a:p>
            <a:pPr marL="388620" lvl="1" indent="-194310" algn="l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Diana Rodríguez - 2 puntos</a:t>
            </a:r>
          </a:p>
          <a:p>
            <a:pPr marL="388620" lvl="1" indent="-194310" algn="l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Brenda Carvajal - 2 puntos</a:t>
            </a:r>
          </a:p>
          <a:p>
            <a:pPr algn="l">
              <a:lnSpc>
                <a:spcPts val="2520"/>
              </a:lnSpc>
            </a:pPr>
            <a:endParaRPr lang="en-US" sz="18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2520"/>
              </a:lnSpc>
            </a:pPr>
            <a:endParaRPr lang="en-US" sz="18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2520"/>
              </a:lnSpc>
            </a:pPr>
            <a:endParaRPr lang="en-US" sz="18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grpSp>
        <p:nvGrpSpPr>
          <p:cNvPr id="3" name="Group 3"/>
          <p:cNvGrpSpPr/>
          <p:nvPr/>
        </p:nvGrpSpPr>
        <p:grpSpPr>
          <a:xfrm>
            <a:off x="1028700" y="8997950"/>
            <a:ext cx="2514600" cy="260350"/>
            <a:chOff x="0" y="0"/>
            <a:chExt cx="662281" cy="685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62281" cy="68570"/>
            </a:xfrm>
            <a:custGeom>
              <a:avLst/>
              <a:gdLst/>
              <a:ahLst/>
              <a:cxnLst/>
              <a:rect l="l" t="t" r="r" b="b"/>
              <a:pathLst>
                <a:path w="662281" h="68570">
                  <a:moveTo>
                    <a:pt x="0" y="0"/>
                  </a:moveTo>
                  <a:lnTo>
                    <a:pt x="662281" y="0"/>
                  </a:lnTo>
                  <a:lnTo>
                    <a:pt x="662281" y="68570"/>
                  </a:lnTo>
                  <a:lnTo>
                    <a:pt x="0" y="68570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662281" cy="1161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5093638" y="9046869"/>
            <a:ext cx="2735366" cy="1035173"/>
          </a:xfrm>
          <a:custGeom>
            <a:avLst/>
            <a:gdLst/>
            <a:ahLst/>
            <a:cxnLst/>
            <a:rect l="l" t="t" r="r" b="b"/>
            <a:pathLst>
              <a:path w="2735366" h="1035173">
                <a:moveTo>
                  <a:pt x="0" y="0"/>
                </a:moveTo>
                <a:lnTo>
                  <a:pt x="2735366" y="0"/>
                </a:lnTo>
                <a:lnTo>
                  <a:pt x="2735366" y="1035173"/>
                </a:lnTo>
                <a:lnTo>
                  <a:pt x="0" y="10351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7" name="TextBox 7"/>
          <p:cNvSpPr txBox="1"/>
          <p:nvPr/>
        </p:nvSpPr>
        <p:spPr>
          <a:xfrm>
            <a:off x="1028700" y="1383628"/>
            <a:ext cx="13174951" cy="721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91"/>
              </a:lnSpc>
            </a:pPr>
            <a:r>
              <a:rPr lang="en-US" sz="4208" b="1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ALCANCE APOYO OFICINA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582949"/>
            <a:ext cx="5634574" cy="796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12"/>
              </a:lnSpc>
            </a:pPr>
            <a:r>
              <a:rPr lang="en-US" sz="465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HERRAMIENTAS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2057783"/>
            <a:ext cx="16649830" cy="918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16"/>
              </a:lnSpc>
            </a:pPr>
            <a:r>
              <a:rPr lang="en-US" sz="1725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Con el objetivo de organizarnos mejor y brindar un servicio más eficiente, queremos compartirles con claridad cuáles son los apoyos que la oficina de la Promotoria puede brindarles y cuáles forman parte de la responsabilidad directa de cada agente.</a:t>
            </a:r>
          </a:p>
          <a:p>
            <a:pPr algn="l">
              <a:lnSpc>
                <a:spcPts val="2416"/>
              </a:lnSpc>
              <a:spcBef>
                <a:spcPct val="0"/>
              </a:spcBef>
            </a:pPr>
            <a:endParaRPr lang="en-US" sz="1725" b="1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343466" y="6365951"/>
            <a:ext cx="4251920" cy="1715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92"/>
              </a:lnSpc>
            </a:pPr>
            <a:r>
              <a:rPr lang="en-US" sz="10065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2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183787" y="4103693"/>
            <a:ext cx="600019" cy="721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91"/>
              </a:lnSpc>
            </a:pPr>
            <a:r>
              <a:rPr lang="en-US" sz="4208" b="1">
                <a:solidFill>
                  <a:srgbClr val="77933C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SI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811224" y="4103693"/>
            <a:ext cx="1064483" cy="721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91"/>
              </a:lnSpc>
            </a:pPr>
            <a:r>
              <a:rPr lang="en-US" sz="4208" b="1">
                <a:solidFill>
                  <a:srgbClr val="EF28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NO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85098" y="4834998"/>
            <a:ext cx="4797397" cy="1287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Gestión y envío de endosos (cambios en pólizas vigentes), siempre y cuando no sean obligatorios por portal. Si son por portal pueden tener una conferencia para guiarlos.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615660" y="4904422"/>
            <a:ext cx="4797397" cy="34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Llenado de formatos de endoso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85098" y="6327290"/>
            <a:ext cx="4797397" cy="659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Seguimiento de movimientos solicitados a traves de ticket.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587085" y="6360414"/>
            <a:ext cx="4797397" cy="34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Solicitar firmas a clientes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85098" y="7243001"/>
            <a:ext cx="4797397" cy="659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Revisión y monitoreo de cobranza</a:t>
            </a:r>
          </a:p>
          <a:p>
            <a:pPr algn="just">
              <a:lnSpc>
                <a:spcPts val="2520"/>
              </a:lnSpc>
            </a:pPr>
            <a:endParaRPr lang="en-US" sz="18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6615660" y="7171883"/>
            <a:ext cx="3584859" cy="659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Negociaciones y/o seguimiento directo de cobranzas con clientes</a:t>
            </a:r>
          </a:p>
        </p:txBody>
      </p:sp>
      <p:sp>
        <p:nvSpPr>
          <p:cNvPr id="19" name="AutoShape 19"/>
          <p:cNvSpPr/>
          <p:nvPr/>
        </p:nvSpPr>
        <p:spPr>
          <a:xfrm>
            <a:off x="1085098" y="6227553"/>
            <a:ext cx="9813085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20" name="AutoShape 20"/>
          <p:cNvSpPr/>
          <p:nvPr/>
        </p:nvSpPr>
        <p:spPr>
          <a:xfrm>
            <a:off x="1085098" y="7162358"/>
            <a:ext cx="9813085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21" name="AutoShape 21"/>
          <p:cNvSpPr/>
          <p:nvPr/>
        </p:nvSpPr>
        <p:spPr>
          <a:xfrm>
            <a:off x="1038225" y="7883081"/>
            <a:ext cx="9813085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22" name="TextBox 22"/>
          <p:cNvSpPr txBox="1"/>
          <p:nvPr/>
        </p:nvSpPr>
        <p:spPr>
          <a:xfrm>
            <a:off x="1057275" y="8121206"/>
            <a:ext cx="4219724" cy="34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Aclaraciones administrativas con aseguradora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615660" y="8129575"/>
            <a:ext cx="1737866" cy="34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Asesoría comercial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28700" y="3552538"/>
            <a:ext cx="16649830" cy="358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36"/>
              </a:lnSpc>
              <a:spcBef>
                <a:spcPct val="0"/>
              </a:spcBef>
            </a:pPr>
            <a:r>
              <a:rPr lang="en-US" sz="2025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PROCESOS OPERATIVOS: ENDOSOS Y COBRANZAS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11732281" y="3638214"/>
            <a:ext cx="5289913" cy="5359736"/>
            <a:chOff x="0" y="0"/>
            <a:chExt cx="7053217" cy="7146315"/>
          </a:xfrm>
        </p:grpSpPr>
        <p:grpSp>
          <p:nvGrpSpPr>
            <p:cNvPr id="26" name="Group 26"/>
            <p:cNvGrpSpPr/>
            <p:nvPr/>
          </p:nvGrpSpPr>
          <p:grpSpPr>
            <a:xfrm>
              <a:off x="1469924" y="0"/>
              <a:ext cx="4916588" cy="4916028"/>
              <a:chOff x="0" y="0"/>
              <a:chExt cx="6350013" cy="6349289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-2" y="-1"/>
                <a:ext cx="6350000" cy="634929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290">
                    <a:moveTo>
                      <a:pt x="5589297" y="1006730"/>
                    </a:moveTo>
                    <a:cubicBezTo>
                      <a:pt x="5465117" y="791694"/>
                      <a:pt x="5239933" y="671386"/>
                      <a:pt x="5008285" y="671221"/>
                    </a:cubicBezTo>
                    <a:lnTo>
                      <a:pt x="5008323" y="671183"/>
                    </a:lnTo>
                    <a:cubicBezTo>
                      <a:pt x="4776675" y="670980"/>
                      <a:pt x="4551453" y="550686"/>
                      <a:pt x="4427311" y="335675"/>
                    </a:cubicBezTo>
                    <a:cubicBezTo>
                      <a:pt x="4242069" y="14784"/>
                      <a:pt x="3831782" y="-95135"/>
                      <a:pt x="3510892" y="90146"/>
                    </a:cubicBezTo>
                    <a:lnTo>
                      <a:pt x="3510841" y="90184"/>
                    </a:lnTo>
                    <a:lnTo>
                      <a:pt x="3510841" y="89980"/>
                    </a:lnTo>
                    <a:cubicBezTo>
                      <a:pt x="3311540" y="204801"/>
                      <a:pt x="3058606" y="213894"/>
                      <a:pt x="2844523" y="92495"/>
                    </a:cubicBezTo>
                    <a:cubicBezTo>
                      <a:pt x="2741495" y="31767"/>
                      <a:pt x="2624048" y="-177"/>
                      <a:pt x="2504455" y="1"/>
                    </a:cubicBezTo>
                    <a:cubicBezTo>
                      <a:pt x="2256157" y="1"/>
                      <a:pt x="2039393" y="134913"/>
                      <a:pt x="1923366" y="335433"/>
                    </a:cubicBezTo>
                    <a:lnTo>
                      <a:pt x="1923366" y="335395"/>
                    </a:lnTo>
                    <a:cubicBezTo>
                      <a:pt x="1807377" y="535877"/>
                      <a:pt x="1590563" y="670790"/>
                      <a:pt x="1342303" y="670790"/>
                    </a:cubicBezTo>
                    <a:cubicBezTo>
                      <a:pt x="971781" y="670790"/>
                      <a:pt x="671438" y="971132"/>
                      <a:pt x="671438" y="1341654"/>
                    </a:cubicBezTo>
                    <a:lnTo>
                      <a:pt x="671438" y="1341731"/>
                    </a:lnTo>
                    <a:lnTo>
                      <a:pt x="671235" y="1341654"/>
                    </a:lnTo>
                    <a:cubicBezTo>
                      <a:pt x="671032" y="1571537"/>
                      <a:pt x="552554" y="1795019"/>
                      <a:pt x="340654" y="1919771"/>
                    </a:cubicBezTo>
                    <a:cubicBezTo>
                      <a:pt x="236398" y="1978609"/>
                      <a:pt x="149886" y="2064406"/>
                      <a:pt x="90185" y="2168170"/>
                    </a:cubicBezTo>
                    <a:cubicBezTo>
                      <a:pt x="-33970" y="2383232"/>
                      <a:pt x="-25525" y="2638388"/>
                      <a:pt x="90147" y="2839111"/>
                    </a:cubicBezTo>
                    <a:lnTo>
                      <a:pt x="90109" y="2839111"/>
                    </a:lnTo>
                    <a:cubicBezTo>
                      <a:pt x="205691" y="3039797"/>
                      <a:pt x="214137" y="3294978"/>
                      <a:pt x="89982" y="3510014"/>
                    </a:cubicBezTo>
                    <a:cubicBezTo>
                      <a:pt x="-95248" y="3830867"/>
                      <a:pt x="14658" y="4241153"/>
                      <a:pt x="335549" y="4426434"/>
                    </a:cubicBezTo>
                    <a:lnTo>
                      <a:pt x="335587" y="4426472"/>
                    </a:lnTo>
                    <a:lnTo>
                      <a:pt x="335460" y="4426561"/>
                    </a:lnTo>
                    <a:cubicBezTo>
                      <a:pt x="535980" y="4542499"/>
                      <a:pt x="670829" y="4759313"/>
                      <a:pt x="670829" y="5007611"/>
                    </a:cubicBezTo>
                    <a:cubicBezTo>
                      <a:pt x="670829" y="5378134"/>
                      <a:pt x="971171" y="5678476"/>
                      <a:pt x="1341681" y="5678476"/>
                    </a:cubicBezTo>
                    <a:cubicBezTo>
                      <a:pt x="1589991" y="5678476"/>
                      <a:pt x="1806717" y="5813362"/>
                      <a:pt x="1922782" y="6013883"/>
                    </a:cubicBezTo>
                    <a:cubicBezTo>
                      <a:pt x="2038771" y="6214314"/>
                      <a:pt x="2255573" y="6349290"/>
                      <a:pt x="2503845" y="6349290"/>
                    </a:cubicBezTo>
                    <a:cubicBezTo>
                      <a:pt x="2623437" y="6349444"/>
                      <a:pt x="2740879" y="6317498"/>
                      <a:pt x="2843913" y="6256783"/>
                    </a:cubicBezTo>
                    <a:cubicBezTo>
                      <a:pt x="3057946" y="6135409"/>
                      <a:pt x="3310943" y="6144502"/>
                      <a:pt x="3510231" y="6259361"/>
                    </a:cubicBezTo>
                    <a:lnTo>
                      <a:pt x="3510231" y="6259120"/>
                    </a:lnTo>
                    <a:lnTo>
                      <a:pt x="3510270" y="6259196"/>
                    </a:lnTo>
                    <a:cubicBezTo>
                      <a:pt x="3831160" y="6444438"/>
                      <a:pt x="4241447" y="6334482"/>
                      <a:pt x="4426740" y="6013629"/>
                    </a:cubicBezTo>
                    <a:cubicBezTo>
                      <a:pt x="4550882" y="5798630"/>
                      <a:pt x="4776066" y="5678311"/>
                      <a:pt x="5007714" y="5678145"/>
                    </a:cubicBezTo>
                    <a:lnTo>
                      <a:pt x="5007663" y="5678057"/>
                    </a:lnTo>
                    <a:cubicBezTo>
                      <a:pt x="5239311" y="5677892"/>
                      <a:pt x="5464533" y="5557572"/>
                      <a:pt x="5588637" y="5342573"/>
                    </a:cubicBezTo>
                    <a:cubicBezTo>
                      <a:pt x="5649762" y="5236719"/>
                      <a:pt x="5678769" y="5121098"/>
                      <a:pt x="5678642" y="5007078"/>
                    </a:cubicBezTo>
                    <a:lnTo>
                      <a:pt x="5678731" y="5007154"/>
                    </a:lnTo>
                    <a:cubicBezTo>
                      <a:pt x="5678934" y="4783710"/>
                      <a:pt x="5790897" y="4566222"/>
                      <a:pt x="5991811" y="4439692"/>
                    </a:cubicBezTo>
                    <a:cubicBezTo>
                      <a:pt x="6100117" y="4382745"/>
                      <a:pt x="6194110" y="4295484"/>
                      <a:pt x="6259781" y="4181730"/>
                    </a:cubicBezTo>
                    <a:cubicBezTo>
                      <a:pt x="6383975" y="3966617"/>
                      <a:pt x="6375529" y="3711436"/>
                      <a:pt x="6259870" y="3510751"/>
                    </a:cubicBezTo>
                    <a:lnTo>
                      <a:pt x="6259908" y="3510751"/>
                    </a:lnTo>
                    <a:cubicBezTo>
                      <a:pt x="6144287" y="3310066"/>
                      <a:pt x="6135829" y="3054884"/>
                      <a:pt x="6259997" y="2839835"/>
                    </a:cubicBezTo>
                    <a:cubicBezTo>
                      <a:pt x="6445278" y="2518944"/>
                      <a:pt x="6335321" y="2108696"/>
                      <a:pt x="6014430" y="1923416"/>
                    </a:cubicBezTo>
                    <a:lnTo>
                      <a:pt x="6014379" y="1923365"/>
                    </a:lnTo>
                    <a:lnTo>
                      <a:pt x="6014506" y="1923327"/>
                    </a:lnTo>
                    <a:cubicBezTo>
                      <a:pt x="5815599" y="1808240"/>
                      <a:pt x="5681309" y="1593953"/>
                      <a:pt x="5679188" y="1348131"/>
                    </a:cubicBezTo>
                    <a:cubicBezTo>
                      <a:pt x="5680356" y="1232130"/>
                      <a:pt x="5651438" y="1114401"/>
                      <a:pt x="5589297" y="1006730"/>
                    </a:cubicBezTo>
                  </a:path>
                </a:pathLst>
              </a:custGeom>
              <a:blipFill>
                <a:blip r:embed="rId4"/>
                <a:stretch>
                  <a:fillRect t="-25145" b="-25145"/>
                </a:stretch>
              </a:blipFill>
            </p:spPr>
            <p:txBody>
              <a:bodyPr/>
              <a:lstStyle/>
              <a:p>
                <a:endParaRPr lang="es-MX"/>
              </a:p>
            </p:txBody>
          </p:sp>
        </p:grpSp>
        <p:sp>
          <p:nvSpPr>
            <p:cNvPr id="28" name="TextBox 28"/>
            <p:cNvSpPr txBox="1"/>
            <p:nvPr/>
          </p:nvSpPr>
          <p:spPr>
            <a:xfrm>
              <a:off x="0" y="5218059"/>
              <a:ext cx="7053217" cy="19282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70"/>
                </a:lnSpc>
              </a:pPr>
              <a:r>
                <a:rPr lang="en-US" sz="2764">
                  <a:solidFill>
                    <a:srgbClr val="303642"/>
                  </a:solidFill>
                  <a:latin typeface="Poppins"/>
                  <a:ea typeface="Poppins"/>
                  <a:cs typeface="Poppins"/>
                  <a:sym typeface="Poppins"/>
                </a:rPr>
                <a:t>Marthita</a:t>
              </a:r>
            </a:p>
            <a:p>
              <a:pPr algn="ctr">
                <a:lnSpc>
                  <a:spcPts val="3870"/>
                </a:lnSpc>
              </a:pPr>
              <a:r>
                <a:rPr lang="en-US" sz="2764">
                  <a:solidFill>
                    <a:srgbClr val="303642"/>
                  </a:solidFill>
                  <a:latin typeface="Poppins"/>
                  <a:ea typeface="Poppins"/>
                  <a:cs typeface="Poppins"/>
                  <a:sym typeface="Poppins"/>
                </a:rPr>
                <a:t>martha@apfuturo.com.mx</a:t>
              </a:r>
            </a:p>
            <a:p>
              <a:pPr algn="ctr">
                <a:lnSpc>
                  <a:spcPts val="3870"/>
                </a:lnSpc>
                <a:spcBef>
                  <a:spcPct val="0"/>
                </a:spcBef>
              </a:pPr>
              <a:r>
                <a:rPr lang="en-US" sz="2764">
                  <a:solidFill>
                    <a:srgbClr val="303642"/>
                  </a:solidFill>
                  <a:latin typeface="Poppins"/>
                  <a:ea typeface="Poppins"/>
                  <a:cs typeface="Poppins"/>
                  <a:sym typeface="Poppins"/>
                </a:rPr>
                <a:t>5515730114</a:t>
              </a:r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1028700" y="2956908"/>
            <a:ext cx="13174951" cy="365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5"/>
              </a:lnSpc>
            </a:pPr>
            <a:r>
              <a:rPr lang="en-US" sz="2104" b="1">
                <a:solidFill>
                  <a:srgbClr val="FC4C02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HORARIO DE OFICINA ES: LUNES A JUEVES DE 8:30 A 5:30 PM. VIERNES DE 8:30 A 3:00 PM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4263834" y="8961228"/>
            <a:ext cx="13174951" cy="2970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5"/>
              </a:lnSpc>
            </a:pPr>
            <a:r>
              <a:rPr lang="en-US" sz="1804" b="1">
                <a:solidFill>
                  <a:srgbClr val="FC4C02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EL EQUIPO OPERATIVO NO ES SOPORTE, ES COLUMNA VERTEBRAL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grpSp>
        <p:nvGrpSpPr>
          <p:cNvPr id="3" name="Group 3"/>
          <p:cNvGrpSpPr/>
          <p:nvPr/>
        </p:nvGrpSpPr>
        <p:grpSpPr>
          <a:xfrm>
            <a:off x="1028700" y="8997950"/>
            <a:ext cx="2514600" cy="260350"/>
            <a:chOff x="0" y="0"/>
            <a:chExt cx="662281" cy="685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62281" cy="68570"/>
            </a:xfrm>
            <a:custGeom>
              <a:avLst/>
              <a:gdLst/>
              <a:ahLst/>
              <a:cxnLst/>
              <a:rect l="l" t="t" r="r" b="b"/>
              <a:pathLst>
                <a:path w="662281" h="68570">
                  <a:moveTo>
                    <a:pt x="0" y="0"/>
                  </a:moveTo>
                  <a:lnTo>
                    <a:pt x="662281" y="0"/>
                  </a:lnTo>
                  <a:lnTo>
                    <a:pt x="662281" y="68570"/>
                  </a:lnTo>
                  <a:lnTo>
                    <a:pt x="0" y="68570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662281" cy="1161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5093638" y="9046869"/>
            <a:ext cx="2735366" cy="1035173"/>
          </a:xfrm>
          <a:custGeom>
            <a:avLst/>
            <a:gdLst/>
            <a:ahLst/>
            <a:cxnLst/>
            <a:rect l="l" t="t" r="r" b="b"/>
            <a:pathLst>
              <a:path w="2735366" h="1035173">
                <a:moveTo>
                  <a:pt x="0" y="0"/>
                </a:moveTo>
                <a:lnTo>
                  <a:pt x="2735366" y="0"/>
                </a:lnTo>
                <a:lnTo>
                  <a:pt x="2735366" y="1035173"/>
                </a:lnTo>
                <a:lnTo>
                  <a:pt x="0" y="10351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7" name="TextBox 7"/>
          <p:cNvSpPr txBox="1"/>
          <p:nvPr/>
        </p:nvSpPr>
        <p:spPr>
          <a:xfrm>
            <a:off x="1028700" y="1383628"/>
            <a:ext cx="13174951" cy="721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91"/>
              </a:lnSpc>
            </a:pPr>
            <a:r>
              <a:rPr lang="en-US" sz="4208" b="1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ALCANCE APOYO OFICINA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582949"/>
            <a:ext cx="5634574" cy="796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12"/>
              </a:lnSpc>
            </a:pPr>
            <a:r>
              <a:rPr lang="en-US" sz="465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HERRAMIENTAS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2057783"/>
            <a:ext cx="16649830" cy="918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16"/>
              </a:lnSpc>
            </a:pPr>
            <a:r>
              <a:rPr lang="en-US" sz="1725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Con el objetivo de organizarnos mejor y brindar un servicio más eficiente, queremos compartirles con claridad cuáles son los apoyos que la oficina de la Promotoria puede brindarles y cuáles forman parte de la responsabilidad directa de cada agente.</a:t>
            </a:r>
          </a:p>
          <a:p>
            <a:pPr algn="l">
              <a:lnSpc>
                <a:spcPts val="2416"/>
              </a:lnSpc>
              <a:spcBef>
                <a:spcPct val="0"/>
              </a:spcBef>
            </a:pPr>
            <a:endParaRPr lang="en-US" sz="1725" b="1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240252" y="6200333"/>
            <a:ext cx="4251920" cy="1715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92"/>
              </a:lnSpc>
            </a:pPr>
            <a:r>
              <a:rPr lang="en-US" sz="10065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2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183787" y="4103693"/>
            <a:ext cx="600019" cy="721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91"/>
              </a:lnSpc>
            </a:pPr>
            <a:r>
              <a:rPr lang="en-US" sz="4208" b="1">
                <a:solidFill>
                  <a:srgbClr val="77933C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SI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811224" y="4103693"/>
            <a:ext cx="1064483" cy="721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91"/>
              </a:lnSpc>
            </a:pPr>
            <a:r>
              <a:rPr lang="en-US" sz="4208" b="1">
                <a:solidFill>
                  <a:srgbClr val="EF28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NO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85098" y="4834998"/>
            <a:ext cx="4797397" cy="34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Revisión de solicitudes nuevas todas menos autos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663274" y="4834998"/>
            <a:ext cx="4797397" cy="34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Llenado de solicitudes.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85098" y="5622165"/>
            <a:ext cx="4797397" cy="659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Envio y revisión de fondeos. Seguimiento cobro pólizas nuevas.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615660" y="5622165"/>
            <a:ext cx="4797397" cy="34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Firma de documentos con cliente.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57275" y="6552758"/>
            <a:ext cx="4797397" cy="973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Aviso y seguimiento de renovaciones (Vida, GMM, , Residencial). Si no saben el proceso puede conectarse a guiarlos a realizarlo.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663274" y="6471592"/>
            <a:ext cx="3584859" cy="1287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No renueva</a:t>
            </a:r>
          </a:p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No da avisos y seguimiento de autos.</a:t>
            </a:r>
          </a:p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No realiza cotizaciones de nuevo ingreso, ni renovaciones.</a:t>
            </a:r>
          </a:p>
        </p:txBody>
      </p:sp>
      <p:sp>
        <p:nvSpPr>
          <p:cNvPr id="19" name="AutoShape 19"/>
          <p:cNvSpPr/>
          <p:nvPr/>
        </p:nvSpPr>
        <p:spPr>
          <a:xfrm>
            <a:off x="1085098" y="5470040"/>
            <a:ext cx="9813085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20" name="AutoShape 20"/>
          <p:cNvSpPr/>
          <p:nvPr/>
        </p:nvSpPr>
        <p:spPr>
          <a:xfrm>
            <a:off x="1085098" y="6343208"/>
            <a:ext cx="9813085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21" name="AutoShape 21"/>
          <p:cNvSpPr/>
          <p:nvPr/>
        </p:nvSpPr>
        <p:spPr>
          <a:xfrm>
            <a:off x="1038225" y="7883081"/>
            <a:ext cx="9813085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22" name="TextBox 22"/>
          <p:cNvSpPr txBox="1"/>
          <p:nvPr/>
        </p:nvSpPr>
        <p:spPr>
          <a:xfrm>
            <a:off x="1028402" y="8121206"/>
            <a:ext cx="4277469" cy="34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Aclaraciones administrativas con aseguradora.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586787" y="8129575"/>
            <a:ext cx="1795611" cy="34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Asesoría comercial.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28700" y="3552538"/>
            <a:ext cx="16649830" cy="358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36"/>
              </a:lnSpc>
              <a:spcBef>
                <a:spcPct val="0"/>
              </a:spcBef>
            </a:pPr>
            <a:r>
              <a:rPr lang="en-US" sz="2025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PROCESOS OPERATIVOS: NUEVAS EMISIONES Y RENOVACIONES 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11732281" y="3638214"/>
            <a:ext cx="5289913" cy="5359736"/>
            <a:chOff x="0" y="0"/>
            <a:chExt cx="7053217" cy="7146315"/>
          </a:xfrm>
        </p:grpSpPr>
        <p:grpSp>
          <p:nvGrpSpPr>
            <p:cNvPr id="26" name="Group 26"/>
            <p:cNvGrpSpPr/>
            <p:nvPr/>
          </p:nvGrpSpPr>
          <p:grpSpPr>
            <a:xfrm>
              <a:off x="1469924" y="0"/>
              <a:ext cx="4916588" cy="4916028"/>
              <a:chOff x="0" y="0"/>
              <a:chExt cx="6350013" cy="6349289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-2" y="-1"/>
                <a:ext cx="6350000" cy="634929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290">
                    <a:moveTo>
                      <a:pt x="5589297" y="1006730"/>
                    </a:moveTo>
                    <a:cubicBezTo>
                      <a:pt x="5465117" y="791694"/>
                      <a:pt x="5239933" y="671386"/>
                      <a:pt x="5008285" y="671221"/>
                    </a:cubicBezTo>
                    <a:lnTo>
                      <a:pt x="5008323" y="671183"/>
                    </a:lnTo>
                    <a:cubicBezTo>
                      <a:pt x="4776675" y="670980"/>
                      <a:pt x="4551453" y="550686"/>
                      <a:pt x="4427311" y="335675"/>
                    </a:cubicBezTo>
                    <a:cubicBezTo>
                      <a:pt x="4242069" y="14784"/>
                      <a:pt x="3831782" y="-95135"/>
                      <a:pt x="3510892" y="90146"/>
                    </a:cubicBezTo>
                    <a:lnTo>
                      <a:pt x="3510841" y="90184"/>
                    </a:lnTo>
                    <a:lnTo>
                      <a:pt x="3510841" y="89980"/>
                    </a:lnTo>
                    <a:cubicBezTo>
                      <a:pt x="3311540" y="204801"/>
                      <a:pt x="3058606" y="213894"/>
                      <a:pt x="2844523" y="92495"/>
                    </a:cubicBezTo>
                    <a:cubicBezTo>
                      <a:pt x="2741495" y="31767"/>
                      <a:pt x="2624048" y="-177"/>
                      <a:pt x="2504455" y="1"/>
                    </a:cubicBezTo>
                    <a:cubicBezTo>
                      <a:pt x="2256157" y="1"/>
                      <a:pt x="2039393" y="134913"/>
                      <a:pt x="1923366" y="335433"/>
                    </a:cubicBezTo>
                    <a:lnTo>
                      <a:pt x="1923366" y="335395"/>
                    </a:lnTo>
                    <a:cubicBezTo>
                      <a:pt x="1807377" y="535877"/>
                      <a:pt x="1590563" y="670790"/>
                      <a:pt x="1342303" y="670790"/>
                    </a:cubicBezTo>
                    <a:cubicBezTo>
                      <a:pt x="971781" y="670790"/>
                      <a:pt x="671438" y="971132"/>
                      <a:pt x="671438" y="1341654"/>
                    </a:cubicBezTo>
                    <a:lnTo>
                      <a:pt x="671438" y="1341731"/>
                    </a:lnTo>
                    <a:lnTo>
                      <a:pt x="671235" y="1341654"/>
                    </a:lnTo>
                    <a:cubicBezTo>
                      <a:pt x="671032" y="1571537"/>
                      <a:pt x="552554" y="1795019"/>
                      <a:pt x="340654" y="1919771"/>
                    </a:cubicBezTo>
                    <a:cubicBezTo>
                      <a:pt x="236398" y="1978609"/>
                      <a:pt x="149886" y="2064406"/>
                      <a:pt x="90185" y="2168170"/>
                    </a:cubicBezTo>
                    <a:cubicBezTo>
                      <a:pt x="-33970" y="2383232"/>
                      <a:pt x="-25525" y="2638388"/>
                      <a:pt x="90147" y="2839111"/>
                    </a:cubicBezTo>
                    <a:lnTo>
                      <a:pt x="90109" y="2839111"/>
                    </a:lnTo>
                    <a:cubicBezTo>
                      <a:pt x="205691" y="3039797"/>
                      <a:pt x="214137" y="3294978"/>
                      <a:pt x="89982" y="3510014"/>
                    </a:cubicBezTo>
                    <a:cubicBezTo>
                      <a:pt x="-95248" y="3830867"/>
                      <a:pt x="14658" y="4241153"/>
                      <a:pt x="335549" y="4426434"/>
                    </a:cubicBezTo>
                    <a:lnTo>
                      <a:pt x="335587" y="4426472"/>
                    </a:lnTo>
                    <a:lnTo>
                      <a:pt x="335460" y="4426561"/>
                    </a:lnTo>
                    <a:cubicBezTo>
                      <a:pt x="535980" y="4542499"/>
                      <a:pt x="670829" y="4759313"/>
                      <a:pt x="670829" y="5007611"/>
                    </a:cubicBezTo>
                    <a:cubicBezTo>
                      <a:pt x="670829" y="5378134"/>
                      <a:pt x="971171" y="5678476"/>
                      <a:pt x="1341681" y="5678476"/>
                    </a:cubicBezTo>
                    <a:cubicBezTo>
                      <a:pt x="1589991" y="5678476"/>
                      <a:pt x="1806717" y="5813362"/>
                      <a:pt x="1922782" y="6013883"/>
                    </a:cubicBezTo>
                    <a:cubicBezTo>
                      <a:pt x="2038771" y="6214314"/>
                      <a:pt x="2255573" y="6349290"/>
                      <a:pt x="2503845" y="6349290"/>
                    </a:cubicBezTo>
                    <a:cubicBezTo>
                      <a:pt x="2623437" y="6349444"/>
                      <a:pt x="2740879" y="6317498"/>
                      <a:pt x="2843913" y="6256783"/>
                    </a:cubicBezTo>
                    <a:cubicBezTo>
                      <a:pt x="3057946" y="6135409"/>
                      <a:pt x="3310943" y="6144502"/>
                      <a:pt x="3510231" y="6259361"/>
                    </a:cubicBezTo>
                    <a:lnTo>
                      <a:pt x="3510231" y="6259120"/>
                    </a:lnTo>
                    <a:lnTo>
                      <a:pt x="3510270" y="6259196"/>
                    </a:lnTo>
                    <a:cubicBezTo>
                      <a:pt x="3831160" y="6444438"/>
                      <a:pt x="4241447" y="6334482"/>
                      <a:pt x="4426740" y="6013629"/>
                    </a:cubicBezTo>
                    <a:cubicBezTo>
                      <a:pt x="4550882" y="5798630"/>
                      <a:pt x="4776066" y="5678311"/>
                      <a:pt x="5007714" y="5678145"/>
                    </a:cubicBezTo>
                    <a:lnTo>
                      <a:pt x="5007663" y="5678057"/>
                    </a:lnTo>
                    <a:cubicBezTo>
                      <a:pt x="5239311" y="5677892"/>
                      <a:pt x="5464533" y="5557572"/>
                      <a:pt x="5588637" y="5342573"/>
                    </a:cubicBezTo>
                    <a:cubicBezTo>
                      <a:pt x="5649762" y="5236719"/>
                      <a:pt x="5678769" y="5121098"/>
                      <a:pt x="5678642" y="5007078"/>
                    </a:cubicBezTo>
                    <a:lnTo>
                      <a:pt x="5678731" y="5007154"/>
                    </a:lnTo>
                    <a:cubicBezTo>
                      <a:pt x="5678934" y="4783710"/>
                      <a:pt x="5790897" y="4566222"/>
                      <a:pt x="5991811" y="4439692"/>
                    </a:cubicBezTo>
                    <a:cubicBezTo>
                      <a:pt x="6100117" y="4382745"/>
                      <a:pt x="6194110" y="4295484"/>
                      <a:pt x="6259781" y="4181730"/>
                    </a:cubicBezTo>
                    <a:cubicBezTo>
                      <a:pt x="6383975" y="3966617"/>
                      <a:pt x="6375529" y="3711436"/>
                      <a:pt x="6259870" y="3510751"/>
                    </a:cubicBezTo>
                    <a:lnTo>
                      <a:pt x="6259908" y="3510751"/>
                    </a:lnTo>
                    <a:cubicBezTo>
                      <a:pt x="6144287" y="3310066"/>
                      <a:pt x="6135829" y="3054884"/>
                      <a:pt x="6259997" y="2839835"/>
                    </a:cubicBezTo>
                    <a:cubicBezTo>
                      <a:pt x="6445278" y="2518944"/>
                      <a:pt x="6335321" y="2108696"/>
                      <a:pt x="6014430" y="1923416"/>
                    </a:cubicBezTo>
                    <a:lnTo>
                      <a:pt x="6014379" y="1923365"/>
                    </a:lnTo>
                    <a:lnTo>
                      <a:pt x="6014506" y="1923327"/>
                    </a:lnTo>
                    <a:cubicBezTo>
                      <a:pt x="5815599" y="1808240"/>
                      <a:pt x="5681309" y="1593953"/>
                      <a:pt x="5679188" y="1348131"/>
                    </a:cubicBezTo>
                    <a:cubicBezTo>
                      <a:pt x="5680356" y="1232130"/>
                      <a:pt x="5651438" y="1114401"/>
                      <a:pt x="5589297" y="1006730"/>
                    </a:cubicBezTo>
                  </a:path>
                </a:pathLst>
              </a:custGeom>
              <a:blipFill>
                <a:blip r:embed="rId4"/>
                <a:stretch>
                  <a:fillRect t="-16755" b="-16755"/>
                </a:stretch>
              </a:blipFill>
            </p:spPr>
            <p:txBody>
              <a:bodyPr/>
              <a:lstStyle/>
              <a:p>
                <a:endParaRPr lang="es-MX"/>
              </a:p>
            </p:txBody>
          </p:sp>
        </p:grpSp>
        <p:sp>
          <p:nvSpPr>
            <p:cNvPr id="28" name="TextBox 28"/>
            <p:cNvSpPr txBox="1"/>
            <p:nvPr/>
          </p:nvSpPr>
          <p:spPr>
            <a:xfrm>
              <a:off x="0" y="5218059"/>
              <a:ext cx="7053217" cy="19282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70"/>
                </a:lnSpc>
              </a:pPr>
              <a:r>
                <a:rPr lang="en-US" sz="2764">
                  <a:solidFill>
                    <a:srgbClr val="303642"/>
                  </a:solidFill>
                  <a:latin typeface="Poppins"/>
                  <a:ea typeface="Poppins"/>
                  <a:cs typeface="Poppins"/>
                  <a:sym typeface="Poppins"/>
                </a:rPr>
                <a:t>Jose Pablo</a:t>
              </a:r>
            </a:p>
            <a:p>
              <a:pPr algn="ctr">
                <a:lnSpc>
                  <a:spcPts val="3870"/>
                </a:lnSpc>
              </a:pPr>
              <a:r>
                <a:rPr lang="en-US" sz="2764">
                  <a:solidFill>
                    <a:srgbClr val="303642"/>
                  </a:solidFill>
                  <a:latin typeface="Poppins"/>
                  <a:ea typeface="Poppins"/>
                  <a:cs typeface="Poppins"/>
                  <a:sym typeface="Poppins"/>
                </a:rPr>
                <a:t>pablo@apfuturo.com.mx</a:t>
              </a:r>
            </a:p>
            <a:p>
              <a:pPr algn="ctr">
                <a:lnSpc>
                  <a:spcPts val="3870"/>
                </a:lnSpc>
                <a:spcBef>
                  <a:spcPct val="0"/>
                </a:spcBef>
              </a:pPr>
              <a:r>
                <a:rPr lang="en-US" sz="2764">
                  <a:solidFill>
                    <a:srgbClr val="303642"/>
                  </a:solidFill>
                  <a:latin typeface="Poppins"/>
                  <a:ea typeface="Poppins"/>
                  <a:cs typeface="Poppins"/>
                  <a:sym typeface="Poppins"/>
                </a:rPr>
                <a:t>5520239349</a:t>
              </a:r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1028700" y="2956908"/>
            <a:ext cx="13174951" cy="365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5"/>
              </a:lnSpc>
            </a:pPr>
            <a:r>
              <a:rPr lang="en-US" sz="2104" b="1">
                <a:solidFill>
                  <a:srgbClr val="FC4C02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HORARIO DE OFICINA ES: LUNES A JUEVES DE 8:30 A 5:30 PM. VIERNES DE 8:30 A 3:00 PM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4263834" y="8961228"/>
            <a:ext cx="13174951" cy="2970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5"/>
              </a:lnSpc>
            </a:pPr>
            <a:r>
              <a:rPr lang="en-US" sz="1804" b="1">
                <a:solidFill>
                  <a:srgbClr val="FC4C02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EL EQUIPO OPERATIVO NO ES SOPORTE, ES COLUMNA VERTEBRAL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grpSp>
        <p:nvGrpSpPr>
          <p:cNvPr id="3" name="Group 3"/>
          <p:cNvGrpSpPr/>
          <p:nvPr/>
        </p:nvGrpSpPr>
        <p:grpSpPr>
          <a:xfrm>
            <a:off x="1028700" y="8997950"/>
            <a:ext cx="2514600" cy="260350"/>
            <a:chOff x="0" y="0"/>
            <a:chExt cx="662281" cy="685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62281" cy="68570"/>
            </a:xfrm>
            <a:custGeom>
              <a:avLst/>
              <a:gdLst/>
              <a:ahLst/>
              <a:cxnLst/>
              <a:rect l="l" t="t" r="r" b="b"/>
              <a:pathLst>
                <a:path w="662281" h="68570">
                  <a:moveTo>
                    <a:pt x="0" y="0"/>
                  </a:moveTo>
                  <a:lnTo>
                    <a:pt x="662281" y="0"/>
                  </a:lnTo>
                  <a:lnTo>
                    <a:pt x="662281" y="68570"/>
                  </a:lnTo>
                  <a:lnTo>
                    <a:pt x="0" y="68570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662281" cy="1161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5093638" y="9046869"/>
            <a:ext cx="2735366" cy="1035173"/>
          </a:xfrm>
          <a:custGeom>
            <a:avLst/>
            <a:gdLst/>
            <a:ahLst/>
            <a:cxnLst/>
            <a:rect l="l" t="t" r="r" b="b"/>
            <a:pathLst>
              <a:path w="2735366" h="1035173">
                <a:moveTo>
                  <a:pt x="0" y="0"/>
                </a:moveTo>
                <a:lnTo>
                  <a:pt x="2735366" y="0"/>
                </a:lnTo>
                <a:lnTo>
                  <a:pt x="2735366" y="1035173"/>
                </a:lnTo>
                <a:lnTo>
                  <a:pt x="0" y="10351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7" name="TextBox 7"/>
          <p:cNvSpPr txBox="1"/>
          <p:nvPr/>
        </p:nvSpPr>
        <p:spPr>
          <a:xfrm>
            <a:off x="1028700" y="1383628"/>
            <a:ext cx="13174951" cy="721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91"/>
              </a:lnSpc>
            </a:pPr>
            <a:r>
              <a:rPr lang="en-US" sz="4208" b="1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ALCANCE APOYO OFICINA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582949"/>
            <a:ext cx="5634574" cy="796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12"/>
              </a:lnSpc>
            </a:pPr>
            <a:r>
              <a:rPr lang="en-US" sz="465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HERRAMIENTAS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2057783"/>
            <a:ext cx="16649830" cy="918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16"/>
              </a:lnSpc>
            </a:pPr>
            <a:r>
              <a:rPr lang="en-US" sz="1725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Con el objetivo de organizarnos mejor y brindar un servicio más eficiente, queremos compartirles con claridad cuáles son los apoyos que la oficina de la Promotoria puede brindarles y cuáles forman parte de la responsabilidad directa de cada agente.</a:t>
            </a:r>
          </a:p>
          <a:p>
            <a:pPr algn="l">
              <a:lnSpc>
                <a:spcPts val="2416"/>
              </a:lnSpc>
              <a:spcBef>
                <a:spcPct val="0"/>
              </a:spcBef>
            </a:pPr>
            <a:endParaRPr lang="en-US" sz="1725" b="1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343466" y="6365951"/>
            <a:ext cx="4251920" cy="1715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92"/>
              </a:lnSpc>
            </a:pPr>
            <a:r>
              <a:rPr lang="en-US" sz="10065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2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183787" y="4103693"/>
            <a:ext cx="600019" cy="721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91"/>
              </a:lnSpc>
            </a:pPr>
            <a:r>
              <a:rPr lang="en-US" sz="4208" b="1">
                <a:solidFill>
                  <a:srgbClr val="77933C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SI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811224" y="4103693"/>
            <a:ext cx="1064483" cy="721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91"/>
              </a:lnSpc>
            </a:pPr>
            <a:r>
              <a:rPr lang="en-US" sz="4208" b="1">
                <a:solidFill>
                  <a:srgbClr val="EF28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NO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85098" y="4834998"/>
            <a:ext cx="4797397" cy="659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Apoya en la emisiones de autos y/o cotizaciones si el agente no cuenta con clave.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615660" y="4904422"/>
            <a:ext cx="4797397" cy="34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No emite pólizas sin la presencial del agente.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85098" y="6327290"/>
            <a:ext cx="4797397" cy="34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Da aviso de las renovaciones de autos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587085" y="6360414"/>
            <a:ext cx="4797397" cy="659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No renueva. Se puede conectar y explicar el proceso.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85098" y="7133783"/>
            <a:ext cx="4797397" cy="659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Proceso administrativo de alta de agentes ante Allianz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551037" y="7290945"/>
            <a:ext cx="3584859" cy="34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Reclutar agentes</a:t>
            </a:r>
          </a:p>
        </p:txBody>
      </p:sp>
      <p:sp>
        <p:nvSpPr>
          <p:cNvPr id="19" name="AutoShape 19"/>
          <p:cNvSpPr/>
          <p:nvPr/>
        </p:nvSpPr>
        <p:spPr>
          <a:xfrm>
            <a:off x="1085098" y="6227553"/>
            <a:ext cx="9813085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20" name="AutoShape 20"/>
          <p:cNvSpPr/>
          <p:nvPr/>
        </p:nvSpPr>
        <p:spPr>
          <a:xfrm>
            <a:off x="1085098" y="7162358"/>
            <a:ext cx="9813085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21" name="AutoShape 21"/>
          <p:cNvSpPr/>
          <p:nvPr/>
        </p:nvSpPr>
        <p:spPr>
          <a:xfrm>
            <a:off x="1038225" y="7883081"/>
            <a:ext cx="9813085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22" name="TextBox 22"/>
          <p:cNvSpPr txBox="1"/>
          <p:nvPr/>
        </p:nvSpPr>
        <p:spPr>
          <a:xfrm>
            <a:off x="1057275" y="8121206"/>
            <a:ext cx="4219724" cy="34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Aclaraciones administrativas con aseguradora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504164" y="8129575"/>
            <a:ext cx="4347146" cy="659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Asesoría comercial en algun otro ramo que no sea autos.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28700" y="3552538"/>
            <a:ext cx="16649830" cy="358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36"/>
              </a:lnSpc>
              <a:spcBef>
                <a:spcPct val="0"/>
              </a:spcBef>
            </a:pPr>
            <a:r>
              <a:rPr lang="en-US" sz="2025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PROCESOS OPERATIVOS: AUTOS, RECLUTAMIENTO AGENTES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11732281" y="3638214"/>
            <a:ext cx="5289913" cy="5359736"/>
            <a:chOff x="0" y="0"/>
            <a:chExt cx="7053217" cy="7146315"/>
          </a:xfrm>
        </p:grpSpPr>
        <p:grpSp>
          <p:nvGrpSpPr>
            <p:cNvPr id="26" name="Group 26"/>
            <p:cNvGrpSpPr/>
            <p:nvPr/>
          </p:nvGrpSpPr>
          <p:grpSpPr>
            <a:xfrm>
              <a:off x="1469924" y="0"/>
              <a:ext cx="4916588" cy="4916028"/>
              <a:chOff x="0" y="0"/>
              <a:chExt cx="6350013" cy="6349289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-2" y="-1"/>
                <a:ext cx="6350000" cy="634929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290">
                    <a:moveTo>
                      <a:pt x="5589297" y="1006730"/>
                    </a:moveTo>
                    <a:cubicBezTo>
                      <a:pt x="5465117" y="791694"/>
                      <a:pt x="5239933" y="671386"/>
                      <a:pt x="5008285" y="671221"/>
                    </a:cubicBezTo>
                    <a:lnTo>
                      <a:pt x="5008323" y="671183"/>
                    </a:lnTo>
                    <a:cubicBezTo>
                      <a:pt x="4776675" y="670980"/>
                      <a:pt x="4551453" y="550686"/>
                      <a:pt x="4427311" y="335675"/>
                    </a:cubicBezTo>
                    <a:cubicBezTo>
                      <a:pt x="4242069" y="14784"/>
                      <a:pt x="3831782" y="-95135"/>
                      <a:pt x="3510892" y="90146"/>
                    </a:cubicBezTo>
                    <a:lnTo>
                      <a:pt x="3510841" y="90184"/>
                    </a:lnTo>
                    <a:lnTo>
                      <a:pt x="3510841" y="89980"/>
                    </a:lnTo>
                    <a:cubicBezTo>
                      <a:pt x="3311540" y="204801"/>
                      <a:pt x="3058606" y="213894"/>
                      <a:pt x="2844523" y="92495"/>
                    </a:cubicBezTo>
                    <a:cubicBezTo>
                      <a:pt x="2741495" y="31767"/>
                      <a:pt x="2624048" y="-177"/>
                      <a:pt x="2504455" y="1"/>
                    </a:cubicBezTo>
                    <a:cubicBezTo>
                      <a:pt x="2256157" y="1"/>
                      <a:pt x="2039393" y="134913"/>
                      <a:pt x="1923366" y="335433"/>
                    </a:cubicBezTo>
                    <a:lnTo>
                      <a:pt x="1923366" y="335395"/>
                    </a:lnTo>
                    <a:cubicBezTo>
                      <a:pt x="1807377" y="535877"/>
                      <a:pt x="1590563" y="670790"/>
                      <a:pt x="1342303" y="670790"/>
                    </a:cubicBezTo>
                    <a:cubicBezTo>
                      <a:pt x="971781" y="670790"/>
                      <a:pt x="671438" y="971132"/>
                      <a:pt x="671438" y="1341654"/>
                    </a:cubicBezTo>
                    <a:lnTo>
                      <a:pt x="671438" y="1341731"/>
                    </a:lnTo>
                    <a:lnTo>
                      <a:pt x="671235" y="1341654"/>
                    </a:lnTo>
                    <a:cubicBezTo>
                      <a:pt x="671032" y="1571537"/>
                      <a:pt x="552554" y="1795019"/>
                      <a:pt x="340654" y="1919771"/>
                    </a:cubicBezTo>
                    <a:cubicBezTo>
                      <a:pt x="236398" y="1978609"/>
                      <a:pt x="149886" y="2064406"/>
                      <a:pt x="90185" y="2168170"/>
                    </a:cubicBezTo>
                    <a:cubicBezTo>
                      <a:pt x="-33970" y="2383232"/>
                      <a:pt x="-25525" y="2638388"/>
                      <a:pt x="90147" y="2839111"/>
                    </a:cubicBezTo>
                    <a:lnTo>
                      <a:pt x="90109" y="2839111"/>
                    </a:lnTo>
                    <a:cubicBezTo>
                      <a:pt x="205691" y="3039797"/>
                      <a:pt x="214137" y="3294978"/>
                      <a:pt x="89982" y="3510014"/>
                    </a:cubicBezTo>
                    <a:cubicBezTo>
                      <a:pt x="-95248" y="3830867"/>
                      <a:pt x="14658" y="4241153"/>
                      <a:pt x="335549" y="4426434"/>
                    </a:cubicBezTo>
                    <a:lnTo>
                      <a:pt x="335587" y="4426472"/>
                    </a:lnTo>
                    <a:lnTo>
                      <a:pt x="335460" y="4426561"/>
                    </a:lnTo>
                    <a:cubicBezTo>
                      <a:pt x="535980" y="4542499"/>
                      <a:pt x="670829" y="4759313"/>
                      <a:pt x="670829" y="5007611"/>
                    </a:cubicBezTo>
                    <a:cubicBezTo>
                      <a:pt x="670829" y="5378134"/>
                      <a:pt x="971171" y="5678476"/>
                      <a:pt x="1341681" y="5678476"/>
                    </a:cubicBezTo>
                    <a:cubicBezTo>
                      <a:pt x="1589991" y="5678476"/>
                      <a:pt x="1806717" y="5813362"/>
                      <a:pt x="1922782" y="6013883"/>
                    </a:cubicBezTo>
                    <a:cubicBezTo>
                      <a:pt x="2038771" y="6214314"/>
                      <a:pt x="2255573" y="6349290"/>
                      <a:pt x="2503845" y="6349290"/>
                    </a:cubicBezTo>
                    <a:cubicBezTo>
                      <a:pt x="2623437" y="6349444"/>
                      <a:pt x="2740879" y="6317498"/>
                      <a:pt x="2843913" y="6256783"/>
                    </a:cubicBezTo>
                    <a:cubicBezTo>
                      <a:pt x="3057946" y="6135409"/>
                      <a:pt x="3310943" y="6144502"/>
                      <a:pt x="3510231" y="6259361"/>
                    </a:cubicBezTo>
                    <a:lnTo>
                      <a:pt x="3510231" y="6259120"/>
                    </a:lnTo>
                    <a:lnTo>
                      <a:pt x="3510270" y="6259196"/>
                    </a:lnTo>
                    <a:cubicBezTo>
                      <a:pt x="3831160" y="6444438"/>
                      <a:pt x="4241447" y="6334482"/>
                      <a:pt x="4426740" y="6013629"/>
                    </a:cubicBezTo>
                    <a:cubicBezTo>
                      <a:pt x="4550882" y="5798630"/>
                      <a:pt x="4776066" y="5678311"/>
                      <a:pt x="5007714" y="5678145"/>
                    </a:cubicBezTo>
                    <a:lnTo>
                      <a:pt x="5007663" y="5678057"/>
                    </a:lnTo>
                    <a:cubicBezTo>
                      <a:pt x="5239311" y="5677892"/>
                      <a:pt x="5464533" y="5557572"/>
                      <a:pt x="5588637" y="5342573"/>
                    </a:cubicBezTo>
                    <a:cubicBezTo>
                      <a:pt x="5649762" y="5236719"/>
                      <a:pt x="5678769" y="5121098"/>
                      <a:pt x="5678642" y="5007078"/>
                    </a:cubicBezTo>
                    <a:lnTo>
                      <a:pt x="5678731" y="5007154"/>
                    </a:lnTo>
                    <a:cubicBezTo>
                      <a:pt x="5678934" y="4783710"/>
                      <a:pt x="5790897" y="4566222"/>
                      <a:pt x="5991811" y="4439692"/>
                    </a:cubicBezTo>
                    <a:cubicBezTo>
                      <a:pt x="6100117" y="4382745"/>
                      <a:pt x="6194110" y="4295484"/>
                      <a:pt x="6259781" y="4181730"/>
                    </a:cubicBezTo>
                    <a:cubicBezTo>
                      <a:pt x="6383975" y="3966617"/>
                      <a:pt x="6375529" y="3711436"/>
                      <a:pt x="6259870" y="3510751"/>
                    </a:cubicBezTo>
                    <a:lnTo>
                      <a:pt x="6259908" y="3510751"/>
                    </a:lnTo>
                    <a:cubicBezTo>
                      <a:pt x="6144287" y="3310066"/>
                      <a:pt x="6135829" y="3054884"/>
                      <a:pt x="6259997" y="2839835"/>
                    </a:cubicBezTo>
                    <a:cubicBezTo>
                      <a:pt x="6445278" y="2518944"/>
                      <a:pt x="6335321" y="2108696"/>
                      <a:pt x="6014430" y="1923416"/>
                    </a:cubicBezTo>
                    <a:lnTo>
                      <a:pt x="6014379" y="1923365"/>
                    </a:lnTo>
                    <a:lnTo>
                      <a:pt x="6014506" y="1923327"/>
                    </a:lnTo>
                    <a:cubicBezTo>
                      <a:pt x="5815599" y="1808240"/>
                      <a:pt x="5681309" y="1593953"/>
                      <a:pt x="5679188" y="1348131"/>
                    </a:cubicBezTo>
                    <a:cubicBezTo>
                      <a:pt x="5680356" y="1232130"/>
                      <a:pt x="5651438" y="1114401"/>
                      <a:pt x="5589297" y="1006730"/>
                    </a:cubicBezTo>
                  </a:path>
                </a:pathLst>
              </a:custGeom>
              <a:blipFill>
                <a:blip r:embed="rId4"/>
                <a:stretch>
                  <a:fillRect t="-7779" b="-7779"/>
                </a:stretch>
              </a:blipFill>
            </p:spPr>
            <p:txBody>
              <a:bodyPr/>
              <a:lstStyle/>
              <a:p>
                <a:endParaRPr lang="es-MX"/>
              </a:p>
            </p:txBody>
          </p:sp>
        </p:grpSp>
        <p:sp>
          <p:nvSpPr>
            <p:cNvPr id="28" name="TextBox 28"/>
            <p:cNvSpPr txBox="1"/>
            <p:nvPr/>
          </p:nvSpPr>
          <p:spPr>
            <a:xfrm>
              <a:off x="0" y="5218059"/>
              <a:ext cx="7053217" cy="19282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70"/>
                </a:lnSpc>
              </a:pPr>
              <a:r>
                <a:rPr lang="en-US" sz="2764">
                  <a:solidFill>
                    <a:srgbClr val="303642"/>
                  </a:solidFill>
                  <a:latin typeface="Poppins"/>
                  <a:ea typeface="Poppins"/>
                  <a:cs typeface="Poppins"/>
                  <a:sym typeface="Poppins"/>
                </a:rPr>
                <a:t>Monserrat</a:t>
              </a:r>
            </a:p>
            <a:p>
              <a:pPr algn="ctr">
                <a:lnSpc>
                  <a:spcPts val="3870"/>
                </a:lnSpc>
              </a:pPr>
              <a:r>
                <a:rPr lang="en-US" sz="2764">
                  <a:solidFill>
                    <a:srgbClr val="303642"/>
                  </a:solidFill>
                  <a:latin typeface="Poppins"/>
                  <a:ea typeface="Poppins"/>
                  <a:cs typeface="Poppins"/>
                  <a:sym typeface="Poppins"/>
                </a:rPr>
                <a:t>mareyes@apfuturo.com.mx</a:t>
              </a:r>
            </a:p>
            <a:p>
              <a:pPr algn="ctr">
                <a:lnSpc>
                  <a:spcPts val="3870"/>
                </a:lnSpc>
                <a:spcBef>
                  <a:spcPct val="0"/>
                </a:spcBef>
              </a:pPr>
              <a:r>
                <a:rPr lang="en-US" sz="2764">
                  <a:solidFill>
                    <a:srgbClr val="303642"/>
                  </a:solidFill>
                  <a:latin typeface="Poppins"/>
                  <a:ea typeface="Poppins"/>
                  <a:cs typeface="Poppins"/>
                  <a:sym typeface="Poppins"/>
                </a:rPr>
                <a:t>5521724613</a:t>
              </a:r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1028700" y="2956908"/>
            <a:ext cx="13174951" cy="365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5"/>
              </a:lnSpc>
            </a:pPr>
            <a:r>
              <a:rPr lang="en-US" sz="2104" b="1">
                <a:solidFill>
                  <a:srgbClr val="FC4C02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HORARIO DE OFICINA ES: LUNES A JUEVES DE 8:30 A 5:30 PM. VIERNES DE 8:30 A 3:00 PM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4263834" y="8961228"/>
            <a:ext cx="13174951" cy="2970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5"/>
              </a:lnSpc>
            </a:pPr>
            <a:r>
              <a:rPr lang="en-US" sz="1804" b="1">
                <a:solidFill>
                  <a:srgbClr val="FC4C02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EL EQUIPO OPERATIVO NO ES SOPORTE, ES COLUMNA VERTEBRAL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3" name="TextBox 3"/>
          <p:cNvSpPr txBox="1"/>
          <p:nvPr/>
        </p:nvSpPr>
        <p:spPr>
          <a:xfrm>
            <a:off x="4549493" y="1649538"/>
            <a:ext cx="9010636" cy="489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20"/>
              </a:lnSpc>
            </a:pPr>
            <a:r>
              <a:rPr lang="en-US" sz="2872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EL CONOCIMIENTO ES PODER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118918" y="1082389"/>
            <a:ext cx="5871786" cy="624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94"/>
              </a:lnSpc>
            </a:pPr>
            <a:r>
              <a:rPr lang="en-US" sz="3639">
                <a:solidFill>
                  <a:srgbClr val="303642"/>
                </a:solidFill>
                <a:latin typeface="Roboto"/>
                <a:ea typeface="Roboto"/>
                <a:cs typeface="Roboto"/>
                <a:sym typeface="Roboto"/>
              </a:rPr>
              <a:t>DATOS CLAVES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2863537"/>
            <a:ext cx="15068209" cy="86947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1464" lvl="1" indent="-330732" algn="l">
              <a:lnSpc>
                <a:spcPts val="4289"/>
              </a:lnSpc>
              <a:buFont typeface="Arial"/>
              <a:buChar char="•"/>
            </a:pPr>
            <a:r>
              <a:rPr lang="en-US" sz="3063" spc="-61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Educativo VP = S.A, si se contrata seguro de doble aportación se duplica.</a:t>
            </a:r>
          </a:p>
          <a:p>
            <a:pPr algn="l">
              <a:lnSpc>
                <a:spcPts val="4289"/>
              </a:lnSpc>
            </a:pPr>
            <a:endParaRPr lang="en-US" sz="3063" spc="-61">
              <a:solidFill>
                <a:srgbClr val="30364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4289"/>
              </a:lnSpc>
            </a:pPr>
            <a:r>
              <a:rPr lang="en-US" sz="3063" spc="-61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Ejemplo: 10,000 mensual x 12 x 25 años= 3,000,000 con seguro doble aportación no da un total de 6,000,000 pesos de S.A.</a:t>
            </a:r>
          </a:p>
          <a:p>
            <a:pPr algn="l">
              <a:lnSpc>
                <a:spcPts val="4289"/>
              </a:lnSpc>
            </a:pPr>
            <a:endParaRPr lang="en-US" sz="3063" spc="-61">
              <a:solidFill>
                <a:srgbClr val="30364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661464" lvl="1" indent="-330732" algn="l">
              <a:lnSpc>
                <a:spcPts val="4289"/>
              </a:lnSpc>
              <a:buFont typeface="Arial"/>
              <a:buChar char="•"/>
            </a:pPr>
            <a:r>
              <a:rPr lang="en-US" sz="3063" spc="-61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Renovaciones deben detenerse 1 mes antes de fin de vigencia para que no cuenten como cancelación.</a:t>
            </a:r>
          </a:p>
          <a:p>
            <a:pPr algn="l">
              <a:lnSpc>
                <a:spcPts val="4289"/>
              </a:lnSpc>
            </a:pPr>
            <a:endParaRPr lang="en-US" sz="3063" spc="-61">
              <a:solidFill>
                <a:srgbClr val="30364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661464" lvl="1" indent="-330732" algn="l">
              <a:lnSpc>
                <a:spcPts val="4289"/>
              </a:lnSpc>
              <a:buFont typeface="Arial"/>
              <a:buChar char="•"/>
            </a:pPr>
            <a:r>
              <a:rPr lang="en-US" sz="3063" spc="-61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Envio por correo de la emisiónes de sus trámites al equipo de oficina.</a:t>
            </a:r>
          </a:p>
          <a:p>
            <a:pPr algn="l">
              <a:lnSpc>
                <a:spcPts val="4289"/>
              </a:lnSpc>
            </a:pPr>
            <a:endParaRPr lang="en-US" sz="3063" spc="-61">
              <a:solidFill>
                <a:srgbClr val="30364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661464" lvl="1" indent="-330732" algn="l">
              <a:lnSpc>
                <a:spcPts val="4289"/>
              </a:lnSpc>
              <a:buFont typeface="Arial"/>
              <a:buChar char="•"/>
            </a:pPr>
            <a:r>
              <a:rPr lang="en-US" sz="3063" spc="-61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Optimaxx Protección cuenta con meses sin intereses.</a:t>
            </a:r>
          </a:p>
          <a:p>
            <a:pPr algn="l">
              <a:lnSpc>
                <a:spcPts val="4289"/>
              </a:lnSpc>
            </a:pPr>
            <a:endParaRPr lang="en-US" sz="3063" spc="-61">
              <a:solidFill>
                <a:srgbClr val="30364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4289"/>
              </a:lnSpc>
            </a:pPr>
            <a:endParaRPr lang="en-US" sz="3063" spc="-61">
              <a:solidFill>
                <a:srgbClr val="30364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4289"/>
              </a:lnSpc>
            </a:pPr>
            <a:endParaRPr lang="en-US" sz="3063" spc="-61">
              <a:solidFill>
                <a:srgbClr val="30364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4289"/>
              </a:lnSpc>
            </a:pPr>
            <a:endParaRPr lang="en-US" sz="3063" spc="-61">
              <a:solidFill>
                <a:srgbClr val="30364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4289"/>
              </a:lnSpc>
              <a:spcBef>
                <a:spcPct val="0"/>
              </a:spcBef>
            </a:pPr>
            <a:endParaRPr lang="en-US" sz="3063" spc="-61">
              <a:solidFill>
                <a:srgbClr val="30364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2533055" y="842979"/>
            <a:ext cx="2232527" cy="1727417"/>
          </a:xfrm>
          <a:custGeom>
            <a:avLst/>
            <a:gdLst/>
            <a:ahLst/>
            <a:cxnLst/>
            <a:rect l="l" t="t" r="r" b="b"/>
            <a:pathLst>
              <a:path w="2232527" h="1727417">
                <a:moveTo>
                  <a:pt x="0" y="0"/>
                </a:moveTo>
                <a:lnTo>
                  <a:pt x="2232526" y="0"/>
                </a:lnTo>
                <a:lnTo>
                  <a:pt x="2232526" y="1727417"/>
                </a:lnTo>
                <a:lnTo>
                  <a:pt x="0" y="172741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7" name="Freeform 7"/>
          <p:cNvSpPr/>
          <p:nvPr/>
        </p:nvSpPr>
        <p:spPr>
          <a:xfrm>
            <a:off x="15093638" y="9046869"/>
            <a:ext cx="2735366" cy="1035173"/>
          </a:xfrm>
          <a:custGeom>
            <a:avLst/>
            <a:gdLst/>
            <a:ahLst/>
            <a:cxnLst/>
            <a:rect l="l" t="t" r="r" b="b"/>
            <a:pathLst>
              <a:path w="2735366" h="1035173">
                <a:moveTo>
                  <a:pt x="0" y="0"/>
                </a:moveTo>
                <a:lnTo>
                  <a:pt x="2735366" y="0"/>
                </a:lnTo>
                <a:lnTo>
                  <a:pt x="2735366" y="1035173"/>
                </a:lnTo>
                <a:lnTo>
                  <a:pt x="0" y="10351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s-MX"/>
          </a:p>
        </p:txBody>
      </p:sp>
      <p:grpSp>
        <p:nvGrpSpPr>
          <p:cNvPr id="3" name="Group 3"/>
          <p:cNvGrpSpPr/>
          <p:nvPr/>
        </p:nvGrpSpPr>
        <p:grpSpPr>
          <a:xfrm>
            <a:off x="-698500" y="3124200"/>
            <a:ext cx="5245100" cy="1332778"/>
            <a:chOff x="0" y="0"/>
            <a:chExt cx="1381426" cy="35102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81426" cy="351020"/>
            </a:xfrm>
            <a:custGeom>
              <a:avLst/>
              <a:gdLst/>
              <a:ahLst/>
              <a:cxnLst/>
              <a:rect l="l" t="t" r="r" b="b"/>
              <a:pathLst>
                <a:path w="1381426" h="351020">
                  <a:moveTo>
                    <a:pt x="75277" y="0"/>
                  </a:moveTo>
                  <a:lnTo>
                    <a:pt x="1306148" y="0"/>
                  </a:lnTo>
                  <a:cubicBezTo>
                    <a:pt x="1326113" y="0"/>
                    <a:pt x="1345260" y="7931"/>
                    <a:pt x="1359377" y="22048"/>
                  </a:cubicBezTo>
                  <a:cubicBezTo>
                    <a:pt x="1373495" y="36166"/>
                    <a:pt x="1381426" y="55313"/>
                    <a:pt x="1381426" y="75277"/>
                  </a:cubicBezTo>
                  <a:lnTo>
                    <a:pt x="1381426" y="275742"/>
                  </a:lnTo>
                  <a:cubicBezTo>
                    <a:pt x="1381426" y="295707"/>
                    <a:pt x="1373495" y="314854"/>
                    <a:pt x="1359377" y="328971"/>
                  </a:cubicBezTo>
                  <a:cubicBezTo>
                    <a:pt x="1345260" y="343089"/>
                    <a:pt x="1326113" y="351020"/>
                    <a:pt x="1306148" y="351020"/>
                  </a:cubicBezTo>
                  <a:lnTo>
                    <a:pt x="75277" y="351020"/>
                  </a:lnTo>
                  <a:cubicBezTo>
                    <a:pt x="55313" y="351020"/>
                    <a:pt x="36166" y="343089"/>
                    <a:pt x="22048" y="328971"/>
                  </a:cubicBezTo>
                  <a:cubicBezTo>
                    <a:pt x="7931" y="314854"/>
                    <a:pt x="0" y="295707"/>
                    <a:pt x="0" y="275742"/>
                  </a:cubicBezTo>
                  <a:lnTo>
                    <a:pt x="0" y="75277"/>
                  </a:lnTo>
                  <a:cubicBezTo>
                    <a:pt x="0" y="55313"/>
                    <a:pt x="7931" y="36166"/>
                    <a:pt x="22048" y="22048"/>
                  </a:cubicBezTo>
                  <a:cubicBezTo>
                    <a:pt x="36166" y="7931"/>
                    <a:pt x="55313" y="0"/>
                    <a:pt x="75277" y="0"/>
                  </a:cubicBezTo>
                  <a:close/>
                </a:path>
              </a:pathLst>
            </a:custGeom>
            <a:solidFill>
              <a:srgbClr val="003594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381426" cy="3986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741400" y="3124200"/>
            <a:ext cx="5118100" cy="1332778"/>
            <a:chOff x="0" y="0"/>
            <a:chExt cx="1347977" cy="35102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47977" cy="351020"/>
            </a:xfrm>
            <a:custGeom>
              <a:avLst/>
              <a:gdLst/>
              <a:ahLst/>
              <a:cxnLst/>
              <a:rect l="l" t="t" r="r" b="b"/>
              <a:pathLst>
                <a:path w="1347977" h="351020">
                  <a:moveTo>
                    <a:pt x="77145" y="0"/>
                  </a:moveTo>
                  <a:lnTo>
                    <a:pt x="1270832" y="0"/>
                  </a:lnTo>
                  <a:cubicBezTo>
                    <a:pt x="1291292" y="0"/>
                    <a:pt x="1310914" y="8128"/>
                    <a:pt x="1325382" y="22595"/>
                  </a:cubicBezTo>
                  <a:cubicBezTo>
                    <a:pt x="1339849" y="37063"/>
                    <a:pt x="1347977" y="56685"/>
                    <a:pt x="1347977" y="77145"/>
                  </a:cubicBezTo>
                  <a:lnTo>
                    <a:pt x="1347977" y="273874"/>
                  </a:lnTo>
                  <a:cubicBezTo>
                    <a:pt x="1347977" y="316480"/>
                    <a:pt x="1313438" y="351020"/>
                    <a:pt x="1270832" y="351020"/>
                  </a:cubicBezTo>
                  <a:lnTo>
                    <a:pt x="77145" y="351020"/>
                  </a:lnTo>
                  <a:cubicBezTo>
                    <a:pt x="34539" y="351020"/>
                    <a:pt x="0" y="316480"/>
                    <a:pt x="0" y="273874"/>
                  </a:cubicBezTo>
                  <a:lnTo>
                    <a:pt x="0" y="77145"/>
                  </a:lnTo>
                  <a:cubicBezTo>
                    <a:pt x="0" y="34539"/>
                    <a:pt x="34539" y="0"/>
                    <a:pt x="77145" y="0"/>
                  </a:cubicBezTo>
                  <a:close/>
                </a:path>
              </a:pathLst>
            </a:custGeom>
            <a:solidFill>
              <a:srgbClr val="003594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1347977" cy="3986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5093638" y="9046869"/>
            <a:ext cx="2735366" cy="1035173"/>
          </a:xfrm>
          <a:custGeom>
            <a:avLst/>
            <a:gdLst/>
            <a:ahLst/>
            <a:cxnLst/>
            <a:rect l="l" t="t" r="r" b="b"/>
            <a:pathLst>
              <a:path w="2735366" h="1035173">
                <a:moveTo>
                  <a:pt x="0" y="0"/>
                </a:moveTo>
                <a:lnTo>
                  <a:pt x="2735366" y="0"/>
                </a:lnTo>
                <a:lnTo>
                  <a:pt x="2735366" y="1035173"/>
                </a:lnTo>
                <a:lnTo>
                  <a:pt x="0" y="10351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0" name="TextBox 10"/>
          <p:cNvSpPr txBox="1"/>
          <p:nvPr/>
        </p:nvSpPr>
        <p:spPr>
          <a:xfrm>
            <a:off x="4933297" y="3191597"/>
            <a:ext cx="8421405" cy="1265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34"/>
              </a:lnSpc>
            </a:pPr>
            <a:r>
              <a:rPr lang="en-US" sz="7382" b="1">
                <a:solidFill>
                  <a:srgbClr val="003594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GRACIAS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174037" y="4702068"/>
            <a:ext cx="14287284" cy="50719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27"/>
              </a:lnSpc>
            </a:pPr>
            <a:r>
              <a:rPr lang="en-US" sz="4090" b="1">
                <a:solidFill>
                  <a:srgbClr val="FC4C02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MANTENGAMOS ENFOCADOS, UNIDOS Y EN MOVIMIENTO</a:t>
            </a:r>
          </a:p>
          <a:p>
            <a:pPr algn="ctr">
              <a:lnSpc>
                <a:spcPts val="5727"/>
              </a:lnSpc>
            </a:pPr>
            <a:endParaRPr lang="en-US" sz="4090" b="1">
              <a:solidFill>
                <a:srgbClr val="FC4C02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  <a:p>
            <a:pPr algn="ctr">
              <a:lnSpc>
                <a:spcPts val="5727"/>
              </a:lnSpc>
            </a:pPr>
            <a:r>
              <a:rPr lang="en-US" sz="4090" b="1">
                <a:solidFill>
                  <a:srgbClr val="003594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EL ÉXITO NO SE PROMETE...  </a:t>
            </a:r>
          </a:p>
          <a:p>
            <a:pPr algn="ctr">
              <a:lnSpc>
                <a:spcPts val="5727"/>
              </a:lnSpc>
            </a:pPr>
            <a:endParaRPr lang="en-US" sz="4090" b="1">
              <a:solidFill>
                <a:srgbClr val="003594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  <a:p>
            <a:pPr algn="ctr">
              <a:lnSpc>
                <a:spcPts val="5727"/>
              </a:lnSpc>
            </a:pPr>
            <a:r>
              <a:rPr lang="en-US" sz="4090" b="1">
                <a:solidFill>
                  <a:srgbClr val="FC4C02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SE TRABAJA Y SE CONSTRUYE DIA A DIA, POR ESO VAMOS A SEGUIR CAPACITANDONOS...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33" b="-9333"/>
            </a:stretch>
          </a:blipFill>
        </p:spPr>
        <p:txBody>
          <a:bodyPr/>
          <a:lstStyle/>
          <a:p>
            <a:endParaRPr lang="es-MX"/>
          </a:p>
        </p:txBody>
      </p:sp>
      <p:grpSp>
        <p:nvGrpSpPr>
          <p:cNvPr id="3" name="Group 3"/>
          <p:cNvGrpSpPr/>
          <p:nvPr/>
        </p:nvGrpSpPr>
        <p:grpSpPr>
          <a:xfrm>
            <a:off x="1028700" y="8997950"/>
            <a:ext cx="2514600" cy="260350"/>
            <a:chOff x="0" y="0"/>
            <a:chExt cx="662281" cy="685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62281" cy="68570"/>
            </a:xfrm>
            <a:custGeom>
              <a:avLst/>
              <a:gdLst/>
              <a:ahLst/>
              <a:cxnLst/>
              <a:rect l="l" t="t" r="r" b="b"/>
              <a:pathLst>
                <a:path w="662281" h="68570">
                  <a:moveTo>
                    <a:pt x="0" y="0"/>
                  </a:moveTo>
                  <a:lnTo>
                    <a:pt x="662281" y="0"/>
                  </a:lnTo>
                  <a:lnTo>
                    <a:pt x="662281" y="68570"/>
                  </a:lnTo>
                  <a:lnTo>
                    <a:pt x="0" y="68570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662281" cy="1161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7334373" y="3224445"/>
            <a:ext cx="7279604" cy="5773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36182" lvl="1" indent="-318091" algn="l">
              <a:lnSpc>
                <a:spcPts val="4125"/>
              </a:lnSpc>
              <a:buFont typeface="Arial"/>
              <a:buChar char="•"/>
            </a:pPr>
            <a:r>
              <a:rPr lang="en-US" sz="2946" spc="-58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Bienvenida</a:t>
            </a:r>
          </a:p>
          <a:p>
            <a:pPr marL="636182" lvl="1" indent="-318091" algn="l">
              <a:lnSpc>
                <a:spcPts val="4125"/>
              </a:lnSpc>
              <a:buFont typeface="Arial"/>
              <a:buChar char="•"/>
            </a:pPr>
            <a:r>
              <a:rPr lang="en-US" sz="2946" spc="-58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Dirección</a:t>
            </a:r>
          </a:p>
          <a:p>
            <a:pPr marL="636182" lvl="1" indent="-318091" algn="l">
              <a:lnSpc>
                <a:spcPts val="4125"/>
              </a:lnSpc>
              <a:buFont typeface="Arial"/>
              <a:buChar char="•"/>
            </a:pPr>
            <a:r>
              <a:rPr lang="en-US" sz="2946" spc="-58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Oportunidades</a:t>
            </a:r>
          </a:p>
          <a:p>
            <a:pPr marL="636182" lvl="1" indent="-318091" algn="l">
              <a:lnSpc>
                <a:spcPts val="4125"/>
              </a:lnSpc>
              <a:buFont typeface="Arial"/>
              <a:buChar char="•"/>
            </a:pPr>
            <a:r>
              <a:rPr lang="en-US" sz="2946" spc="-58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Resultados</a:t>
            </a:r>
          </a:p>
          <a:p>
            <a:pPr marL="636182" lvl="1" indent="-318091" algn="l">
              <a:lnSpc>
                <a:spcPts val="4125"/>
              </a:lnSpc>
              <a:buFont typeface="Arial"/>
              <a:buChar char="•"/>
            </a:pPr>
            <a:r>
              <a:rPr lang="en-US" sz="2946" spc="-58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Puntos convenciones</a:t>
            </a:r>
          </a:p>
          <a:p>
            <a:pPr marL="636182" lvl="1" indent="-318091" algn="l">
              <a:lnSpc>
                <a:spcPts val="4125"/>
              </a:lnSpc>
              <a:buFont typeface="Arial"/>
              <a:buChar char="•"/>
            </a:pPr>
            <a:r>
              <a:rPr lang="en-US" sz="2946" spc="-58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Club de Campeones</a:t>
            </a:r>
          </a:p>
          <a:p>
            <a:pPr marL="636182" lvl="1" indent="-318091" algn="l">
              <a:lnSpc>
                <a:spcPts val="4125"/>
              </a:lnSpc>
              <a:buFont typeface="Arial"/>
              <a:buChar char="•"/>
            </a:pPr>
            <a:r>
              <a:rPr lang="en-US" sz="2946" spc="-58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Alcance Oficina</a:t>
            </a:r>
          </a:p>
          <a:p>
            <a:pPr marL="636182" lvl="1" indent="-318091" algn="l">
              <a:lnSpc>
                <a:spcPts val="4125"/>
              </a:lnSpc>
              <a:buFont typeface="Arial"/>
              <a:buChar char="•"/>
            </a:pPr>
            <a:r>
              <a:rPr lang="en-US" sz="2946" spc="-58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Datos claves</a:t>
            </a:r>
          </a:p>
          <a:p>
            <a:pPr marL="636182" lvl="1" indent="-318091" algn="l">
              <a:lnSpc>
                <a:spcPts val="4125"/>
              </a:lnSpc>
              <a:buFont typeface="Arial"/>
              <a:buChar char="•"/>
            </a:pPr>
            <a:r>
              <a:rPr lang="en-US" sz="2946" spc="-58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Break - 10 min</a:t>
            </a:r>
          </a:p>
          <a:p>
            <a:pPr marL="636182" lvl="1" indent="-318091" algn="l">
              <a:lnSpc>
                <a:spcPts val="4125"/>
              </a:lnSpc>
              <a:buFont typeface="Arial"/>
              <a:buChar char="•"/>
            </a:pPr>
            <a:r>
              <a:rPr lang="en-US" sz="2946" spc="-58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Capacitación Optimaxx Protección</a:t>
            </a:r>
          </a:p>
          <a:p>
            <a:pPr algn="l">
              <a:lnSpc>
                <a:spcPts val="4125"/>
              </a:lnSpc>
              <a:spcBef>
                <a:spcPct val="0"/>
              </a:spcBef>
            </a:pPr>
            <a:endParaRPr lang="en-US" sz="2946" spc="-58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5093638" y="9046869"/>
            <a:ext cx="2735366" cy="1035173"/>
          </a:xfrm>
          <a:custGeom>
            <a:avLst/>
            <a:gdLst/>
            <a:ahLst/>
            <a:cxnLst/>
            <a:rect l="l" t="t" r="r" b="b"/>
            <a:pathLst>
              <a:path w="2735366" h="1035173">
                <a:moveTo>
                  <a:pt x="0" y="0"/>
                </a:moveTo>
                <a:lnTo>
                  <a:pt x="2735366" y="0"/>
                </a:lnTo>
                <a:lnTo>
                  <a:pt x="2735366" y="1035173"/>
                </a:lnTo>
                <a:lnTo>
                  <a:pt x="0" y="10351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grpSp>
        <p:nvGrpSpPr>
          <p:cNvPr id="3" name="Group 3"/>
          <p:cNvGrpSpPr/>
          <p:nvPr/>
        </p:nvGrpSpPr>
        <p:grpSpPr>
          <a:xfrm>
            <a:off x="1028700" y="8997950"/>
            <a:ext cx="2514600" cy="260350"/>
            <a:chOff x="0" y="0"/>
            <a:chExt cx="662281" cy="685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62281" cy="68570"/>
            </a:xfrm>
            <a:custGeom>
              <a:avLst/>
              <a:gdLst/>
              <a:ahLst/>
              <a:cxnLst/>
              <a:rect l="l" t="t" r="r" b="b"/>
              <a:pathLst>
                <a:path w="662281" h="68570">
                  <a:moveTo>
                    <a:pt x="0" y="0"/>
                  </a:moveTo>
                  <a:lnTo>
                    <a:pt x="662281" y="0"/>
                  </a:lnTo>
                  <a:lnTo>
                    <a:pt x="662281" y="68570"/>
                  </a:lnTo>
                  <a:lnTo>
                    <a:pt x="0" y="68570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662281" cy="1161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6766560" y="1150295"/>
            <a:ext cx="5246370" cy="5246370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0" y="3175000"/>
                  </a:moveTo>
                  <a:cubicBezTo>
                    <a:pt x="0" y="4928870"/>
                    <a:pt x="1421130" y="6350000"/>
                    <a:pt x="3175000" y="6350000"/>
                  </a:cubicBezTo>
                  <a:lnTo>
                    <a:pt x="6350000" y="6350000"/>
                  </a:lnTo>
                  <a:lnTo>
                    <a:pt x="6350000" y="3175000"/>
                  </a:lnTo>
                  <a:cubicBezTo>
                    <a:pt x="6350000" y="1421130"/>
                    <a:pt x="4928870" y="0"/>
                    <a:pt x="3175000" y="0"/>
                  </a:cubicBezTo>
                  <a:cubicBezTo>
                    <a:pt x="1421130" y="0"/>
                    <a:pt x="0" y="1421130"/>
                    <a:pt x="0" y="3175000"/>
                  </a:cubicBez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8" name="Freeform 8"/>
            <p:cNvSpPr/>
            <p:nvPr/>
          </p:nvSpPr>
          <p:spPr>
            <a:xfrm>
              <a:off x="391160" y="364490"/>
              <a:ext cx="5619750" cy="5621020"/>
            </a:xfrm>
            <a:custGeom>
              <a:avLst/>
              <a:gdLst/>
              <a:ahLst/>
              <a:cxnLst/>
              <a:rect l="l" t="t" r="r" b="b"/>
              <a:pathLst>
                <a:path w="5619750" h="5621020">
                  <a:moveTo>
                    <a:pt x="2810510" y="0"/>
                  </a:moveTo>
                  <a:cubicBezTo>
                    <a:pt x="4362450" y="0"/>
                    <a:pt x="5619750" y="1258570"/>
                    <a:pt x="5619750" y="2810510"/>
                  </a:cubicBezTo>
                  <a:cubicBezTo>
                    <a:pt x="5619750" y="4362450"/>
                    <a:pt x="4361180" y="5621020"/>
                    <a:pt x="2810510" y="5621020"/>
                  </a:cubicBezTo>
                  <a:cubicBezTo>
                    <a:pt x="1258570" y="5621020"/>
                    <a:pt x="0" y="4362450"/>
                    <a:pt x="0" y="2810510"/>
                  </a:cubicBezTo>
                  <a:cubicBezTo>
                    <a:pt x="1270" y="1258570"/>
                    <a:pt x="1258570" y="0"/>
                    <a:pt x="2810510" y="0"/>
                  </a:cubicBezTo>
                  <a:close/>
                </a:path>
              </a:pathLst>
            </a:custGeom>
            <a:blipFill>
              <a:blip r:embed="rId3"/>
              <a:stretch>
                <a:fillRect l="-25063" r="-25063"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2012930" y="2788860"/>
            <a:ext cx="5246370" cy="5246370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6350000" y="3175000"/>
                  </a:moveTo>
                  <a:cubicBezTo>
                    <a:pt x="6350000" y="1421130"/>
                    <a:pt x="4928870" y="0"/>
                    <a:pt x="3175000" y="0"/>
                  </a:cubicBezTo>
                  <a:lnTo>
                    <a:pt x="0" y="0"/>
                  </a:lnTo>
                  <a:lnTo>
                    <a:pt x="0" y="3175000"/>
                  </a:lnTo>
                  <a:cubicBezTo>
                    <a:pt x="0" y="4928870"/>
                    <a:pt x="1421130" y="6350000"/>
                    <a:pt x="3175000" y="6350000"/>
                  </a:cubicBezTo>
                  <a:cubicBezTo>
                    <a:pt x="4928870" y="6350000"/>
                    <a:pt x="6350000" y="4928870"/>
                    <a:pt x="6350000" y="317500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325223" y="364462"/>
              <a:ext cx="5646214" cy="5621077"/>
            </a:xfrm>
            <a:custGeom>
              <a:avLst/>
              <a:gdLst/>
              <a:ahLst/>
              <a:cxnLst/>
              <a:rect l="l" t="t" r="r" b="b"/>
              <a:pathLst>
                <a:path w="5646214" h="5621077">
                  <a:moveTo>
                    <a:pt x="2823107" y="28"/>
                  </a:moveTo>
                  <a:cubicBezTo>
                    <a:pt x="1816014" y="-4476"/>
                    <a:pt x="883489" y="530217"/>
                    <a:pt x="378638" y="1401642"/>
                  </a:cubicBezTo>
                  <a:cubicBezTo>
                    <a:pt x="-126213" y="2273067"/>
                    <a:pt x="-126213" y="3348009"/>
                    <a:pt x="378638" y="4219434"/>
                  </a:cubicBezTo>
                  <a:cubicBezTo>
                    <a:pt x="883489" y="5090859"/>
                    <a:pt x="1816014" y="5625552"/>
                    <a:pt x="2823107" y="5621048"/>
                  </a:cubicBezTo>
                  <a:cubicBezTo>
                    <a:pt x="3830200" y="5625552"/>
                    <a:pt x="4762725" y="5090859"/>
                    <a:pt x="5267576" y="4219434"/>
                  </a:cubicBezTo>
                  <a:cubicBezTo>
                    <a:pt x="5772427" y="3348009"/>
                    <a:pt x="5772427" y="2273067"/>
                    <a:pt x="5267576" y="1401642"/>
                  </a:cubicBezTo>
                  <a:cubicBezTo>
                    <a:pt x="4762725" y="530217"/>
                    <a:pt x="3830200" y="-4476"/>
                    <a:pt x="2823107" y="28"/>
                  </a:cubicBezTo>
                  <a:close/>
                </a:path>
              </a:pathLst>
            </a:custGeom>
            <a:blipFill>
              <a:blip r:embed="rId4"/>
              <a:stretch>
                <a:fillRect l="-24665" r="-24665"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028700" y="1889460"/>
            <a:ext cx="6645406" cy="705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51"/>
              </a:lnSpc>
            </a:pPr>
            <a:r>
              <a:rPr lang="en-US" sz="4108" b="1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 LOS AGENTES: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8700" y="923925"/>
            <a:ext cx="5288706" cy="871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72"/>
              </a:lnSpc>
            </a:pPr>
            <a:r>
              <a:rPr lang="en-US" sz="505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BIENVENIDA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11601" y="3687755"/>
            <a:ext cx="7279604" cy="2106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36182" lvl="1" indent="-318091" algn="l">
              <a:lnSpc>
                <a:spcPts val="4125"/>
              </a:lnSpc>
              <a:buFont typeface="Arial"/>
              <a:buChar char="•"/>
            </a:pPr>
            <a:r>
              <a:rPr lang="en-US" sz="2946" spc="-58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Carolina Reveron y Raul</a:t>
            </a:r>
          </a:p>
          <a:p>
            <a:pPr algn="l">
              <a:lnSpc>
                <a:spcPts val="4125"/>
              </a:lnSpc>
            </a:pPr>
            <a:endParaRPr lang="en-US" sz="2946" spc="-58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636182" lvl="1" indent="-318091" algn="l">
              <a:lnSpc>
                <a:spcPts val="4125"/>
              </a:lnSpc>
              <a:buFont typeface="Arial"/>
              <a:buChar char="•"/>
            </a:pPr>
            <a:r>
              <a:rPr lang="en-US" sz="2946" spc="-58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Carlos Quintero</a:t>
            </a:r>
          </a:p>
          <a:p>
            <a:pPr algn="l">
              <a:lnSpc>
                <a:spcPts val="4125"/>
              </a:lnSpc>
              <a:spcBef>
                <a:spcPct val="0"/>
              </a:spcBef>
            </a:pPr>
            <a:endParaRPr lang="en-US" sz="2946" spc="-58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028700" y="7462025"/>
            <a:ext cx="11771712" cy="844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76"/>
              </a:lnSpc>
            </a:pPr>
            <a:r>
              <a:rPr lang="en-US" sz="2625" b="1" i="1" spc="-52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Bienvenidos a un equipo, donde se construyen historias de éxito!</a:t>
            </a:r>
          </a:p>
          <a:p>
            <a:pPr algn="l">
              <a:lnSpc>
                <a:spcPts val="2976"/>
              </a:lnSpc>
              <a:spcBef>
                <a:spcPct val="0"/>
              </a:spcBef>
            </a:pPr>
            <a:endParaRPr lang="en-US" sz="2625" b="1" i="1" spc="-52">
              <a:solidFill>
                <a:srgbClr val="000000"/>
              </a:solidFill>
              <a:latin typeface="Poppins Bold Italics"/>
              <a:ea typeface="Poppins Bold Italics"/>
              <a:cs typeface="Poppins Bold Italics"/>
              <a:sym typeface="Poppins Bold Italics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15093638" y="9046869"/>
            <a:ext cx="2735366" cy="1035173"/>
          </a:xfrm>
          <a:custGeom>
            <a:avLst/>
            <a:gdLst/>
            <a:ahLst/>
            <a:cxnLst/>
            <a:rect l="l" t="t" r="r" b="b"/>
            <a:pathLst>
              <a:path w="2735366" h="1035173">
                <a:moveTo>
                  <a:pt x="0" y="0"/>
                </a:moveTo>
                <a:lnTo>
                  <a:pt x="2735366" y="0"/>
                </a:lnTo>
                <a:lnTo>
                  <a:pt x="2735366" y="1035173"/>
                </a:lnTo>
                <a:lnTo>
                  <a:pt x="0" y="10351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grpSp>
        <p:nvGrpSpPr>
          <p:cNvPr id="3" name="Group 3"/>
          <p:cNvGrpSpPr/>
          <p:nvPr/>
        </p:nvGrpSpPr>
        <p:grpSpPr>
          <a:xfrm>
            <a:off x="1028700" y="8997950"/>
            <a:ext cx="2514600" cy="260350"/>
            <a:chOff x="0" y="0"/>
            <a:chExt cx="662281" cy="685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62281" cy="68570"/>
            </a:xfrm>
            <a:custGeom>
              <a:avLst/>
              <a:gdLst/>
              <a:ahLst/>
              <a:cxnLst/>
              <a:rect l="l" t="t" r="r" b="b"/>
              <a:pathLst>
                <a:path w="662281" h="68570">
                  <a:moveTo>
                    <a:pt x="0" y="0"/>
                  </a:moveTo>
                  <a:lnTo>
                    <a:pt x="662281" y="0"/>
                  </a:lnTo>
                  <a:lnTo>
                    <a:pt x="662281" y="68570"/>
                  </a:lnTo>
                  <a:lnTo>
                    <a:pt x="0" y="68570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662281" cy="1161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8475961" y="1230292"/>
            <a:ext cx="7677321" cy="7322746"/>
            <a:chOff x="0" y="0"/>
            <a:chExt cx="6324600" cy="6032500"/>
          </a:xfrm>
        </p:grpSpPr>
        <p:sp>
          <p:nvSpPr>
            <p:cNvPr id="7" name="Freeform 7"/>
            <p:cNvSpPr/>
            <p:nvPr/>
          </p:nvSpPr>
          <p:spPr>
            <a:xfrm>
              <a:off x="127000" y="127000"/>
              <a:ext cx="6070600" cy="5778500"/>
            </a:xfrm>
            <a:custGeom>
              <a:avLst/>
              <a:gdLst/>
              <a:ahLst/>
              <a:cxnLst/>
              <a:rect l="l" t="t" r="r" b="b"/>
              <a:pathLst>
                <a:path w="6070600" h="5778500">
                  <a:moveTo>
                    <a:pt x="0" y="0"/>
                  </a:moveTo>
                  <a:lnTo>
                    <a:pt x="6070600" y="0"/>
                  </a:lnTo>
                  <a:lnTo>
                    <a:pt x="6070600" y="5778500"/>
                  </a:lnTo>
                  <a:lnTo>
                    <a:pt x="0" y="5778500"/>
                  </a:lnTo>
                  <a:close/>
                </a:path>
              </a:pathLst>
            </a:custGeom>
            <a:blipFill>
              <a:blip r:embed="rId3"/>
              <a:stretch>
                <a:fillRect l="-21435" r="-21435"/>
              </a:stretch>
            </a:blipFill>
          </p:spPr>
          <p:txBody>
            <a:bodyPr/>
            <a:lstStyle/>
            <a:p>
              <a:endParaRPr lang="es-MX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6324600" cy="6032500"/>
            </a:xfrm>
            <a:custGeom>
              <a:avLst/>
              <a:gdLst/>
              <a:ahLst/>
              <a:cxnLst/>
              <a:rect l="l" t="t" r="r" b="b"/>
              <a:pathLst>
                <a:path w="6324600" h="6032500">
                  <a:moveTo>
                    <a:pt x="6324600" y="6032500"/>
                  </a:moveTo>
                  <a:lnTo>
                    <a:pt x="0" y="6032500"/>
                  </a:lnTo>
                  <a:lnTo>
                    <a:pt x="0" y="0"/>
                  </a:lnTo>
                  <a:lnTo>
                    <a:pt x="6324600" y="0"/>
                  </a:lnTo>
                  <a:lnTo>
                    <a:pt x="6324600" y="6032500"/>
                  </a:lnTo>
                  <a:close/>
                  <a:moveTo>
                    <a:pt x="127000" y="5905500"/>
                  </a:moveTo>
                  <a:lnTo>
                    <a:pt x="6197600" y="5905500"/>
                  </a:lnTo>
                  <a:lnTo>
                    <a:pt x="6197600" y="127000"/>
                  </a:lnTo>
                  <a:lnTo>
                    <a:pt x="127000" y="127000"/>
                  </a:lnTo>
                  <a:lnTo>
                    <a:pt x="127000" y="5905500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s-MX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028700" y="1764628"/>
            <a:ext cx="6033130" cy="596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11"/>
              </a:lnSpc>
            </a:pPr>
            <a:r>
              <a:rPr lang="en-US" sz="3508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ENFOQUE DEL MES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914400"/>
            <a:ext cx="4842085" cy="897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12"/>
              </a:lnSpc>
            </a:pPr>
            <a:r>
              <a:rPr lang="en-US" sz="515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DIRECCIÓN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26013" y="2639645"/>
            <a:ext cx="5634574" cy="2873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8534" lvl="1" indent="-294267" algn="l">
              <a:lnSpc>
                <a:spcPts val="3816"/>
              </a:lnSpc>
              <a:buFont typeface="Arial"/>
              <a:buChar char="•"/>
            </a:pPr>
            <a:r>
              <a:rPr lang="en-US" sz="2725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Este mes seguiremos enfocandonos en promover Optimaxx Protección. Cada agente debe cotizar y promover al menos 3 pólizas de vida.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26013" y="5799381"/>
            <a:ext cx="5889991" cy="483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5456" lvl="1" indent="-292728" algn="l">
              <a:lnSpc>
                <a:spcPts val="3796"/>
              </a:lnSpc>
              <a:buFont typeface="Arial"/>
              <a:buChar char="•"/>
            </a:pPr>
            <a:r>
              <a:rPr lang="en-US" sz="271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Crecimiento global del 20%.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26013" y="6568703"/>
            <a:ext cx="5889991" cy="9598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5456" lvl="1" indent="-292728" algn="l">
              <a:lnSpc>
                <a:spcPts val="3796"/>
              </a:lnSpc>
              <a:buFont typeface="Arial"/>
              <a:buChar char="•"/>
            </a:pPr>
            <a:r>
              <a:rPr lang="en-US" sz="271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Crecimiento del Valor Plan y Captación de Inversión.</a:t>
            </a:r>
          </a:p>
        </p:txBody>
      </p:sp>
      <p:sp>
        <p:nvSpPr>
          <p:cNvPr id="14" name="Freeform 14"/>
          <p:cNvSpPr/>
          <p:nvPr/>
        </p:nvSpPr>
        <p:spPr>
          <a:xfrm>
            <a:off x="15093638" y="9046869"/>
            <a:ext cx="2735366" cy="1035173"/>
          </a:xfrm>
          <a:custGeom>
            <a:avLst/>
            <a:gdLst/>
            <a:ahLst/>
            <a:cxnLst/>
            <a:rect l="l" t="t" r="r" b="b"/>
            <a:pathLst>
              <a:path w="2735366" h="1035173">
                <a:moveTo>
                  <a:pt x="0" y="0"/>
                </a:moveTo>
                <a:lnTo>
                  <a:pt x="2735366" y="0"/>
                </a:lnTo>
                <a:lnTo>
                  <a:pt x="2735366" y="1035173"/>
                </a:lnTo>
                <a:lnTo>
                  <a:pt x="0" y="10351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5" name="TextBox 15"/>
          <p:cNvSpPr txBox="1"/>
          <p:nvPr/>
        </p:nvSpPr>
        <p:spPr>
          <a:xfrm>
            <a:off x="726013" y="7814276"/>
            <a:ext cx="5889991" cy="483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5456" lvl="1" indent="-292728" algn="l">
              <a:lnSpc>
                <a:spcPts val="3796"/>
              </a:lnSpc>
              <a:buFont typeface="Arial"/>
              <a:buChar char="•"/>
            </a:pPr>
            <a:r>
              <a:rPr lang="en-US" sz="271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Integralidad.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grpSp>
        <p:nvGrpSpPr>
          <p:cNvPr id="3" name="Group 3"/>
          <p:cNvGrpSpPr/>
          <p:nvPr/>
        </p:nvGrpSpPr>
        <p:grpSpPr>
          <a:xfrm>
            <a:off x="1028700" y="8997950"/>
            <a:ext cx="2514600" cy="260350"/>
            <a:chOff x="0" y="0"/>
            <a:chExt cx="662281" cy="685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62281" cy="68570"/>
            </a:xfrm>
            <a:custGeom>
              <a:avLst/>
              <a:gdLst/>
              <a:ahLst/>
              <a:cxnLst/>
              <a:rect l="l" t="t" r="r" b="b"/>
              <a:pathLst>
                <a:path w="662281" h="68570">
                  <a:moveTo>
                    <a:pt x="0" y="0"/>
                  </a:moveTo>
                  <a:lnTo>
                    <a:pt x="662281" y="0"/>
                  </a:lnTo>
                  <a:lnTo>
                    <a:pt x="662281" y="68570"/>
                  </a:lnTo>
                  <a:lnTo>
                    <a:pt x="0" y="68570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662281" cy="1161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9144000" y="942759"/>
            <a:ext cx="5246370" cy="5246370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0" y="3175000"/>
                  </a:moveTo>
                  <a:cubicBezTo>
                    <a:pt x="0" y="4928870"/>
                    <a:pt x="1421130" y="6350000"/>
                    <a:pt x="3175000" y="6350000"/>
                  </a:cubicBezTo>
                  <a:lnTo>
                    <a:pt x="6350000" y="6350000"/>
                  </a:lnTo>
                  <a:lnTo>
                    <a:pt x="6350000" y="3175000"/>
                  </a:lnTo>
                  <a:cubicBezTo>
                    <a:pt x="6350000" y="1421130"/>
                    <a:pt x="4928870" y="0"/>
                    <a:pt x="3175000" y="0"/>
                  </a:cubicBezTo>
                  <a:cubicBezTo>
                    <a:pt x="1421130" y="0"/>
                    <a:pt x="0" y="1421130"/>
                    <a:pt x="0" y="3175000"/>
                  </a:cubicBez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8" name="Freeform 8"/>
            <p:cNvSpPr/>
            <p:nvPr/>
          </p:nvSpPr>
          <p:spPr>
            <a:xfrm>
              <a:off x="391160" y="364490"/>
              <a:ext cx="5619750" cy="5621020"/>
            </a:xfrm>
            <a:custGeom>
              <a:avLst/>
              <a:gdLst/>
              <a:ahLst/>
              <a:cxnLst/>
              <a:rect l="l" t="t" r="r" b="b"/>
              <a:pathLst>
                <a:path w="5619750" h="5621020">
                  <a:moveTo>
                    <a:pt x="2810510" y="0"/>
                  </a:moveTo>
                  <a:cubicBezTo>
                    <a:pt x="4362450" y="0"/>
                    <a:pt x="5619750" y="1258570"/>
                    <a:pt x="5619750" y="2810510"/>
                  </a:cubicBezTo>
                  <a:cubicBezTo>
                    <a:pt x="5619750" y="4362450"/>
                    <a:pt x="4361180" y="5621020"/>
                    <a:pt x="2810510" y="5621020"/>
                  </a:cubicBezTo>
                  <a:cubicBezTo>
                    <a:pt x="1258570" y="5621020"/>
                    <a:pt x="0" y="4362450"/>
                    <a:pt x="0" y="2810510"/>
                  </a:cubicBezTo>
                  <a:cubicBezTo>
                    <a:pt x="1270" y="1258570"/>
                    <a:pt x="1258570" y="0"/>
                    <a:pt x="2810510" y="0"/>
                  </a:cubicBezTo>
                  <a:close/>
                </a:path>
              </a:pathLst>
            </a:custGeom>
            <a:blipFill>
              <a:blip r:embed="rId3"/>
              <a:stretch>
                <a:fillRect t="-4632" b="-4632"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sp>
        <p:nvSpPr>
          <p:cNvPr id="9" name="Freeform 9"/>
          <p:cNvSpPr/>
          <p:nvPr/>
        </p:nvSpPr>
        <p:spPr>
          <a:xfrm>
            <a:off x="15093638" y="9046869"/>
            <a:ext cx="2735366" cy="1035173"/>
          </a:xfrm>
          <a:custGeom>
            <a:avLst/>
            <a:gdLst/>
            <a:ahLst/>
            <a:cxnLst/>
            <a:rect l="l" t="t" r="r" b="b"/>
            <a:pathLst>
              <a:path w="2735366" h="1035173">
                <a:moveTo>
                  <a:pt x="0" y="0"/>
                </a:moveTo>
                <a:lnTo>
                  <a:pt x="2735366" y="0"/>
                </a:lnTo>
                <a:lnTo>
                  <a:pt x="2735366" y="1035173"/>
                </a:lnTo>
                <a:lnTo>
                  <a:pt x="0" y="10351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0" name="Freeform 10"/>
          <p:cNvSpPr/>
          <p:nvPr/>
        </p:nvSpPr>
        <p:spPr>
          <a:xfrm>
            <a:off x="4945834" y="7302374"/>
            <a:ext cx="1342813" cy="862758"/>
          </a:xfrm>
          <a:custGeom>
            <a:avLst/>
            <a:gdLst/>
            <a:ahLst/>
            <a:cxnLst/>
            <a:rect l="l" t="t" r="r" b="b"/>
            <a:pathLst>
              <a:path w="1342813" h="862758">
                <a:moveTo>
                  <a:pt x="0" y="0"/>
                </a:moveTo>
                <a:lnTo>
                  <a:pt x="1342814" y="0"/>
                </a:lnTo>
                <a:lnTo>
                  <a:pt x="1342814" y="862757"/>
                </a:lnTo>
                <a:lnTo>
                  <a:pt x="0" y="8627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1" name="TextBox 11"/>
          <p:cNvSpPr txBox="1"/>
          <p:nvPr/>
        </p:nvSpPr>
        <p:spPr>
          <a:xfrm>
            <a:off x="1028700" y="1681184"/>
            <a:ext cx="6387465" cy="912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31"/>
              </a:lnSpc>
            </a:pPr>
            <a:r>
              <a:rPr lang="en-US" sz="5308" b="1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OPORTUNIDADES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00" y="914400"/>
            <a:ext cx="9177082" cy="897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12"/>
              </a:lnSpc>
            </a:pPr>
            <a:r>
              <a:rPr lang="en-US" sz="515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SABEMOS QUE EXISTEN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8700" y="3694199"/>
            <a:ext cx="7251596" cy="2603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8997" lvl="1" indent="-229499" algn="l">
              <a:lnSpc>
                <a:spcPts val="2976"/>
              </a:lnSpc>
              <a:buFont typeface="Arial"/>
              <a:buChar char="•"/>
            </a:pPr>
            <a:r>
              <a:rPr lang="en-US" sz="2125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Cartera de ahorro e inversión sin protección.</a:t>
            </a:r>
          </a:p>
          <a:p>
            <a:pPr marL="458997" lvl="1" indent="-229499" algn="l">
              <a:lnSpc>
                <a:spcPts val="2976"/>
              </a:lnSpc>
              <a:buFont typeface="Arial"/>
              <a:buChar char="•"/>
            </a:pPr>
            <a:r>
              <a:rPr lang="en-US" sz="2125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Clientes con hijos.</a:t>
            </a:r>
          </a:p>
          <a:p>
            <a:pPr marL="458997" lvl="1" indent="-229499" algn="l">
              <a:lnSpc>
                <a:spcPts val="2976"/>
              </a:lnSpc>
              <a:buFont typeface="Arial"/>
              <a:buChar char="•"/>
            </a:pPr>
            <a:r>
              <a:rPr lang="en-US" sz="2125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Pólizas con suma asegurada baja que requieren actualización.</a:t>
            </a:r>
          </a:p>
          <a:p>
            <a:pPr marL="458997" lvl="1" indent="-229499" algn="l">
              <a:lnSpc>
                <a:spcPts val="2976"/>
              </a:lnSpc>
              <a:buFont typeface="Arial"/>
              <a:buChar char="•"/>
            </a:pPr>
            <a:r>
              <a:rPr lang="en-US" sz="2125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Venta cruzada.</a:t>
            </a:r>
          </a:p>
          <a:p>
            <a:pPr marL="458997" lvl="1" indent="-229499" algn="l">
              <a:lnSpc>
                <a:spcPts val="2976"/>
              </a:lnSpc>
              <a:buFont typeface="Arial"/>
              <a:buChar char="•"/>
            </a:pPr>
            <a:r>
              <a:rPr lang="en-US" sz="2125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Próximas renovaciones.</a:t>
            </a:r>
          </a:p>
          <a:p>
            <a:pPr algn="l">
              <a:lnSpc>
                <a:spcPts val="2976"/>
              </a:lnSpc>
            </a:pPr>
            <a:endParaRPr lang="en-US" sz="2125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-2061491" y="2803034"/>
            <a:ext cx="8694981" cy="762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35"/>
              </a:lnSpc>
            </a:pPr>
            <a:r>
              <a:rPr lang="en-US" sz="4454" b="1">
                <a:solidFill>
                  <a:srgbClr val="FC4C02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VENTAS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-976214" y="6445392"/>
            <a:ext cx="8694981" cy="762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35"/>
              </a:lnSpc>
            </a:pPr>
            <a:r>
              <a:rPr lang="en-US" sz="4454" b="1">
                <a:solidFill>
                  <a:srgbClr val="FC4C02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CAPACITACIÓN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28700" y="7332127"/>
            <a:ext cx="7251596" cy="746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8997" lvl="1" indent="-229499" algn="l">
              <a:lnSpc>
                <a:spcPts val="2976"/>
              </a:lnSpc>
              <a:buFont typeface="Arial"/>
              <a:buChar char="•"/>
            </a:pPr>
            <a:r>
              <a:rPr lang="en-US" sz="2125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Dominio de productos</a:t>
            </a:r>
          </a:p>
          <a:p>
            <a:pPr marL="458997" lvl="1" indent="-229499" algn="l">
              <a:lnSpc>
                <a:spcPts val="2976"/>
              </a:lnSpc>
              <a:buFont typeface="Arial"/>
              <a:buChar char="•"/>
            </a:pPr>
            <a:r>
              <a:rPr lang="en-US" sz="2125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Procesos operativos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619310" y="6960981"/>
            <a:ext cx="9436297" cy="2603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76"/>
              </a:lnSpc>
            </a:pPr>
            <a:r>
              <a:rPr lang="en-US" sz="2125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 lo largo de estos meses hemos tenido:</a:t>
            </a:r>
          </a:p>
          <a:p>
            <a:pPr algn="l">
              <a:lnSpc>
                <a:spcPts val="2976"/>
              </a:lnSpc>
            </a:pPr>
            <a:endParaRPr lang="en-US" sz="2125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8997" lvl="1" indent="-229499" algn="l">
              <a:lnSpc>
                <a:spcPts val="2976"/>
              </a:lnSpc>
              <a:buFont typeface="Arial"/>
              <a:buChar char="•"/>
            </a:pPr>
            <a:r>
              <a:rPr lang="en-US" sz="2125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Capacitacion de Elite</a:t>
            </a:r>
          </a:p>
          <a:p>
            <a:pPr marL="458997" lvl="1" indent="-229499" algn="l">
              <a:lnSpc>
                <a:spcPts val="2976"/>
              </a:lnSpc>
              <a:buFont typeface="Arial"/>
              <a:buChar char="•"/>
            </a:pPr>
            <a:r>
              <a:rPr lang="en-US" sz="2125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Capacitacion de Autos</a:t>
            </a:r>
          </a:p>
          <a:p>
            <a:pPr marL="458997" lvl="1" indent="-229499" algn="l">
              <a:lnSpc>
                <a:spcPts val="2976"/>
              </a:lnSpc>
              <a:buFont typeface="Arial"/>
              <a:buChar char="•"/>
            </a:pPr>
            <a:r>
              <a:rPr lang="en-US" sz="2125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Capacitacion de Vida</a:t>
            </a:r>
          </a:p>
          <a:p>
            <a:pPr algn="l">
              <a:lnSpc>
                <a:spcPts val="2976"/>
              </a:lnSpc>
            </a:pPr>
            <a:endParaRPr lang="en-US" sz="2125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2976"/>
              </a:lnSpc>
            </a:pPr>
            <a:r>
              <a:rPr lang="en-US" sz="2125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Continuaremos.....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4497334" y="2232660"/>
            <a:ext cx="3116546" cy="3267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76"/>
              </a:lnSpc>
              <a:spcBef>
                <a:spcPct val="0"/>
              </a:spcBef>
            </a:pPr>
            <a:r>
              <a:rPr lang="en-US" sz="2625" b="1" spc="-52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“Las oportunidades están en la mesa; los resultados dependen de quien decide tomarlas”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grpSp>
        <p:nvGrpSpPr>
          <p:cNvPr id="3" name="Group 3"/>
          <p:cNvGrpSpPr/>
          <p:nvPr/>
        </p:nvGrpSpPr>
        <p:grpSpPr>
          <a:xfrm>
            <a:off x="11708344" y="8997950"/>
            <a:ext cx="2514600" cy="260350"/>
            <a:chOff x="0" y="0"/>
            <a:chExt cx="662281" cy="685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62281" cy="68570"/>
            </a:xfrm>
            <a:custGeom>
              <a:avLst/>
              <a:gdLst/>
              <a:ahLst/>
              <a:cxnLst/>
              <a:rect l="l" t="t" r="r" b="b"/>
              <a:pathLst>
                <a:path w="662281" h="68570">
                  <a:moveTo>
                    <a:pt x="0" y="0"/>
                  </a:moveTo>
                  <a:lnTo>
                    <a:pt x="662281" y="0"/>
                  </a:lnTo>
                  <a:lnTo>
                    <a:pt x="662281" y="68570"/>
                  </a:lnTo>
                  <a:lnTo>
                    <a:pt x="0" y="68570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662281" cy="1161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5093638" y="9046869"/>
            <a:ext cx="2735366" cy="1035173"/>
          </a:xfrm>
          <a:custGeom>
            <a:avLst/>
            <a:gdLst/>
            <a:ahLst/>
            <a:cxnLst/>
            <a:rect l="l" t="t" r="r" b="b"/>
            <a:pathLst>
              <a:path w="2735366" h="1035173">
                <a:moveTo>
                  <a:pt x="0" y="0"/>
                </a:moveTo>
                <a:lnTo>
                  <a:pt x="2735366" y="0"/>
                </a:lnTo>
                <a:lnTo>
                  <a:pt x="2735366" y="1035173"/>
                </a:lnTo>
                <a:lnTo>
                  <a:pt x="0" y="10351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graphicFrame>
        <p:nvGraphicFramePr>
          <p:cNvPr id="7" name="Object 7"/>
          <p:cNvGraphicFramePr/>
          <p:nvPr>
            <p:extLst>
              <p:ext uri="{D42A27DB-BD31-4B8C-83A1-F6EECF244321}">
                <p14:modId xmlns:p14="http://schemas.microsoft.com/office/powerpoint/2010/main" val="4097399602"/>
              </p:ext>
            </p:extLst>
          </p:nvPr>
        </p:nvGraphicFramePr>
        <p:xfrm>
          <a:off x="457200" y="1485900"/>
          <a:ext cx="6590164" cy="22020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7112000" imgH="2501900" progId="Excel.Sheet.12">
                  <p:embed/>
                </p:oleObj>
              </mc:Choice>
              <mc:Fallback>
                <p:oleObj name="Worksheet" r:id="rId4" imgW="7112000" imgH="25019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7200" y="1485900"/>
                        <a:ext cx="6590164" cy="22020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8"/>
          <p:cNvSpPr txBox="1"/>
          <p:nvPr/>
        </p:nvSpPr>
        <p:spPr>
          <a:xfrm>
            <a:off x="1075874" y="1270423"/>
            <a:ext cx="8403339" cy="646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31"/>
              </a:lnSpc>
            </a:pPr>
            <a:r>
              <a:rPr lang="en-US" sz="3808" b="1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CIERRE ENERO 2026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541674"/>
            <a:ext cx="5634574" cy="795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44"/>
              </a:lnSpc>
            </a:pPr>
            <a:r>
              <a:rPr lang="en-US" sz="4603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RESULTADOS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91979" y="3742714"/>
            <a:ext cx="6255385" cy="52552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8534" lvl="1" indent="-294267" algn="l">
              <a:lnSpc>
                <a:spcPts val="3816"/>
              </a:lnSpc>
              <a:buFont typeface="Arial"/>
              <a:buChar char="•"/>
            </a:pPr>
            <a:r>
              <a:rPr lang="en-US" sz="2725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No logramos el crecimiento global esperado.</a:t>
            </a:r>
          </a:p>
          <a:p>
            <a:pPr marL="588534" lvl="1" indent="-294267" algn="l">
              <a:lnSpc>
                <a:spcPts val="3816"/>
              </a:lnSpc>
              <a:buFont typeface="Arial"/>
              <a:buChar char="•"/>
            </a:pPr>
            <a:r>
              <a:rPr lang="en-US" sz="2725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No logramos crecimiento en VP y en cantidad de pólizas.</a:t>
            </a:r>
          </a:p>
          <a:p>
            <a:pPr marL="588534" lvl="1" indent="-294267" algn="l">
              <a:lnSpc>
                <a:spcPts val="3816"/>
              </a:lnSpc>
              <a:buFont typeface="Arial"/>
              <a:buChar char="•"/>
            </a:pPr>
            <a:r>
              <a:rPr lang="en-US" sz="2725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Mejoramos la cantidad de pólizas, captación de inversión y retención de NCF.</a:t>
            </a:r>
          </a:p>
          <a:p>
            <a:pPr marL="588534" lvl="1" indent="-294267" algn="l">
              <a:lnSpc>
                <a:spcPts val="3816"/>
              </a:lnSpc>
              <a:buFont typeface="Arial"/>
              <a:buChar char="•"/>
            </a:pPr>
            <a:r>
              <a:rPr lang="en-US" sz="2725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Logramos crecimiento en vida, debemos seguir impulsandolo.</a:t>
            </a:r>
          </a:p>
          <a:p>
            <a:pPr marL="588534" lvl="1" indent="-294267" algn="l">
              <a:lnSpc>
                <a:spcPts val="3816"/>
              </a:lnSpc>
              <a:buFont typeface="Arial"/>
              <a:buChar char="•"/>
            </a:pPr>
            <a:r>
              <a:rPr lang="en-US" sz="2725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No logramos los objetivos, en los rubros de GMM y residencial</a:t>
            </a:r>
          </a:p>
        </p:txBody>
      </p:sp>
      <p:graphicFrame>
        <p:nvGraphicFramePr>
          <p:cNvPr id="11" name="Table 11"/>
          <p:cNvGraphicFramePr>
            <a:graphicFrameLocks noGrp="1"/>
          </p:cNvGraphicFramePr>
          <p:nvPr/>
        </p:nvGraphicFramePr>
        <p:xfrm>
          <a:off x="8664826" y="761342"/>
          <a:ext cx="8086724" cy="8052359"/>
        </p:xfrm>
        <a:graphic>
          <a:graphicData uri="http://schemas.openxmlformats.org/drawingml/2006/table">
            <a:tbl>
              <a:tblPr/>
              <a:tblGrid>
                <a:gridCol w="21574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74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85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85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58408">
                <a:tc>
                  <a:txBody>
                    <a:bodyPr/>
                    <a:lstStyle/>
                    <a:p>
                      <a:pPr algn="ctr">
                        <a:lnSpc>
                          <a:spcPts val="2240"/>
                        </a:lnSpc>
                        <a:defRPr/>
                      </a:pPr>
                      <a:r>
                        <a:rPr lang="en-US" sz="1600" b="1">
                          <a:solidFill>
                            <a:srgbClr val="FFFFFF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Indicadores</a:t>
                      </a:r>
                      <a:endParaRPr lang="en-US" sz="1100"/>
                    </a:p>
                  </a:txBody>
                  <a:tcPr marL="76200" marR="76200" marT="76200" marB="76200" anchor="ctr">
                    <a:lnL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0"/>
                        </a:lnSpc>
                        <a:defRPr/>
                      </a:pPr>
                      <a:r>
                        <a:rPr lang="en-US" sz="1600" b="1">
                          <a:solidFill>
                            <a:srgbClr val="FFFFFF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2026</a:t>
                      </a:r>
                      <a:endParaRPr lang="en-US" sz="1100"/>
                    </a:p>
                  </a:txBody>
                  <a:tcPr marL="76200" marR="76200" marT="76200" marB="76200" anchor="ctr">
                    <a:lnL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0"/>
                        </a:lnSpc>
                        <a:defRPr/>
                      </a:pPr>
                      <a:r>
                        <a:rPr lang="en-US" sz="1600" b="1">
                          <a:solidFill>
                            <a:srgbClr val="FFFFFF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2025</a:t>
                      </a:r>
                      <a:endParaRPr lang="en-US" sz="1100"/>
                    </a:p>
                  </a:txBody>
                  <a:tcPr marL="76200" marR="76200" marT="76200" marB="76200" anchor="ctr">
                    <a:lnL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0"/>
                        </a:lnSpc>
                        <a:defRPr/>
                      </a:pPr>
                      <a:r>
                        <a:rPr lang="en-US" sz="1600" b="1">
                          <a:solidFill>
                            <a:srgbClr val="FFFFFF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%</a:t>
                      </a:r>
                      <a:endParaRPr lang="en-US" sz="1100"/>
                    </a:p>
                  </a:txBody>
                  <a:tcPr marL="76200" marR="76200" marT="76200" marB="76200" anchor="ctr">
                    <a:lnL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2281">
                <a:tc>
                  <a:txBody>
                    <a:bodyPr/>
                    <a:lstStyle/>
                    <a:p>
                      <a:pPr algn="ctr">
                        <a:lnSpc>
                          <a:spcPts val="224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Ahorro (Cantidad de Pólizas)</a:t>
                      </a:r>
                      <a:endParaRPr lang="en-US" sz="1100"/>
                    </a:p>
                  </a:txBody>
                  <a:tcPr marL="76200" marR="76200" marT="76200" marB="76200" anchor="ctr">
                    <a:lnL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42</a:t>
                      </a:r>
                      <a:endParaRPr lang="en-US" sz="1100"/>
                    </a:p>
                  </a:txBody>
                  <a:tcPr marL="76200" marR="76200" marT="76200" marB="76200" anchor="ctr">
                    <a:lnL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57</a:t>
                      </a:r>
                      <a:endParaRPr lang="en-US" sz="1100"/>
                    </a:p>
                  </a:txBody>
                  <a:tcPr marL="76200" marR="76200" marT="76200" marB="76200" anchor="ctr">
                    <a:lnL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-26%</a:t>
                      </a:r>
                      <a:endParaRPr lang="en-US" sz="1100"/>
                    </a:p>
                  </a:txBody>
                  <a:tcPr marL="76200" marR="76200" marT="76200" marB="76200" anchor="ctr">
                    <a:lnL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8408">
                <a:tc>
                  <a:txBody>
                    <a:bodyPr/>
                    <a:lstStyle/>
                    <a:p>
                      <a:pPr algn="ctr">
                        <a:lnSpc>
                          <a:spcPts val="224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Ahorro (VP)</a:t>
                      </a:r>
                      <a:endParaRPr lang="en-US" sz="1100"/>
                    </a:p>
                  </a:txBody>
                  <a:tcPr marL="76200" marR="76200" marT="76200" marB="76200" anchor="ctr">
                    <a:lnL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49,774,379</a:t>
                      </a:r>
                      <a:endParaRPr lang="en-US" sz="1100"/>
                    </a:p>
                  </a:txBody>
                  <a:tcPr marL="76200" marR="76200" marT="76200" marB="76200" anchor="ctr">
                    <a:lnL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61,812,000</a:t>
                      </a:r>
                      <a:endParaRPr lang="en-US" sz="1100"/>
                    </a:p>
                  </a:txBody>
                  <a:tcPr marL="76200" marR="76200" marT="76200" marB="76200" anchor="ctr">
                    <a:lnL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-20%</a:t>
                      </a:r>
                      <a:endParaRPr lang="en-US" sz="1100"/>
                    </a:p>
                  </a:txBody>
                  <a:tcPr marL="76200" marR="76200" marT="76200" marB="76200" anchor="ctr">
                    <a:lnL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2741">
                <a:tc>
                  <a:txBody>
                    <a:bodyPr/>
                    <a:lstStyle/>
                    <a:p>
                      <a:pPr algn="ctr">
                        <a:lnSpc>
                          <a:spcPts val="224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Autos (Cantidad de Pólizas)</a:t>
                      </a:r>
                      <a:endParaRPr lang="en-US" sz="1100"/>
                    </a:p>
                  </a:txBody>
                  <a:tcPr marL="76200" marR="76200" marT="76200" marB="76200" anchor="ctr">
                    <a:lnL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7</a:t>
                      </a:r>
                      <a:endParaRPr lang="en-US" sz="1100"/>
                    </a:p>
                  </a:txBody>
                  <a:tcPr marL="76200" marR="76200" marT="76200" marB="76200" anchor="ctr">
                    <a:lnL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9</a:t>
                      </a:r>
                      <a:endParaRPr lang="en-US" sz="1100"/>
                    </a:p>
                  </a:txBody>
                  <a:tcPr marL="76200" marR="76200" marT="76200" marB="76200" anchor="ctr">
                    <a:lnL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-8%</a:t>
                      </a:r>
                      <a:endParaRPr lang="en-US" sz="1100"/>
                    </a:p>
                  </a:txBody>
                  <a:tcPr marL="76200" marR="76200" marT="76200" marB="76200" anchor="ctr">
                    <a:lnL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2741">
                <a:tc>
                  <a:txBody>
                    <a:bodyPr/>
                    <a:lstStyle/>
                    <a:p>
                      <a:pPr algn="ctr">
                        <a:lnSpc>
                          <a:spcPts val="224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GMM (Cantidad de Pólizas)</a:t>
                      </a:r>
                      <a:endParaRPr lang="en-US" sz="1100"/>
                    </a:p>
                  </a:txBody>
                  <a:tcPr marL="76200" marR="76200" marT="76200" marB="76200" anchor="ctr">
                    <a:lnL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-1</a:t>
                      </a:r>
                      <a:endParaRPr lang="en-US" sz="1100"/>
                    </a:p>
                  </a:txBody>
                  <a:tcPr marL="76200" marR="76200" marT="76200" marB="76200" anchor="ctr">
                    <a:lnL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3</a:t>
                      </a:r>
                      <a:endParaRPr lang="en-US" sz="1100"/>
                    </a:p>
                  </a:txBody>
                  <a:tcPr marL="76200" marR="76200" marT="76200" marB="76200" anchor="ctr">
                    <a:lnL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-100%</a:t>
                      </a:r>
                      <a:endParaRPr lang="en-US" sz="1100"/>
                    </a:p>
                  </a:txBody>
                  <a:tcPr marL="76200" marR="76200" marT="76200" marB="76200" anchor="ctr">
                    <a:lnL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72741">
                <a:tc>
                  <a:txBody>
                    <a:bodyPr/>
                    <a:lstStyle/>
                    <a:p>
                      <a:pPr algn="ctr">
                        <a:lnSpc>
                          <a:spcPts val="224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Protección (Cantidad de Pólizas)</a:t>
                      </a:r>
                      <a:endParaRPr lang="en-US" sz="1100"/>
                    </a:p>
                  </a:txBody>
                  <a:tcPr marL="76200" marR="76200" marT="76200" marB="76200" anchor="ctr">
                    <a:lnL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5</a:t>
                      </a:r>
                      <a:endParaRPr lang="en-US" sz="1100"/>
                    </a:p>
                  </a:txBody>
                  <a:tcPr marL="76200" marR="76200" marT="76200" marB="76200" anchor="ctr">
                    <a:lnL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</a:t>
                      </a:r>
                      <a:endParaRPr lang="en-US" sz="1100"/>
                    </a:p>
                  </a:txBody>
                  <a:tcPr marL="76200" marR="76200" marT="76200" marB="76200" anchor="ctr">
                    <a:lnL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50%</a:t>
                      </a:r>
                      <a:endParaRPr lang="en-US" sz="1100"/>
                    </a:p>
                  </a:txBody>
                  <a:tcPr marL="76200" marR="76200" marT="76200" marB="76200" anchor="ctr">
                    <a:lnL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2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72741">
                <a:tc>
                  <a:txBody>
                    <a:bodyPr/>
                    <a:lstStyle/>
                    <a:p>
                      <a:pPr algn="ctr">
                        <a:lnSpc>
                          <a:spcPts val="224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Residencial (Cantidad de Pólizas)</a:t>
                      </a:r>
                      <a:endParaRPr lang="en-US" sz="1100"/>
                    </a:p>
                  </a:txBody>
                  <a:tcPr marL="76200" marR="76200" marT="76200" marB="76200" anchor="ctr">
                    <a:lnL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</a:t>
                      </a:r>
                      <a:endParaRPr lang="en-US" sz="1100"/>
                    </a:p>
                  </a:txBody>
                  <a:tcPr marL="76200" marR="76200" marT="76200" marB="76200" anchor="ctr">
                    <a:lnL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8</a:t>
                      </a:r>
                      <a:endParaRPr lang="en-US" sz="1100"/>
                    </a:p>
                  </a:txBody>
                  <a:tcPr marL="76200" marR="76200" marT="76200" marB="76200" anchor="ctr">
                    <a:lnL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-+100%</a:t>
                      </a:r>
                      <a:endParaRPr lang="en-US" sz="1100"/>
                    </a:p>
                  </a:txBody>
                  <a:tcPr marL="76200" marR="76200" marT="76200" marB="76200" anchor="ctr">
                    <a:lnL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72741">
                <a:tc>
                  <a:txBody>
                    <a:bodyPr/>
                    <a:lstStyle/>
                    <a:p>
                      <a:pPr algn="ctr">
                        <a:lnSpc>
                          <a:spcPts val="224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Patrimonial (Cantidad de Pólizas)</a:t>
                      </a:r>
                      <a:endParaRPr lang="en-US" sz="1100"/>
                    </a:p>
                  </a:txBody>
                  <a:tcPr marL="76200" marR="76200" marT="76200" marB="76200" anchor="ctr">
                    <a:lnL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4</a:t>
                      </a:r>
                      <a:endParaRPr lang="en-US" sz="1100"/>
                    </a:p>
                  </a:txBody>
                  <a:tcPr marL="76200" marR="76200" marT="76200" marB="76200" anchor="ctr">
                    <a:lnL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</a:t>
                      </a:r>
                      <a:endParaRPr lang="en-US" sz="1100"/>
                    </a:p>
                  </a:txBody>
                  <a:tcPr marL="76200" marR="76200" marT="76200" marB="76200" anchor="ctr">
                    <a:lnL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100%</a:t>
                      </a:r>
                      <a:endParaRPr lang="en-US" sz="1100"/>
                    </a:p>
                  </a:txBody>
                  <a:tcPr marL="76200" marR="76200" marT="76200" marB="76200" anchor="ctr">
                    <a:lnL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2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58408">
                <a:tc>
                  <a:txBody>
                    <a:bodyPr/>
                    <a:lstStyle/>
                    <a:p>
                      <a:pPr algn="ctr">
                        <a:lnSpc>
                          <a:spcPts val="224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Patrimonial NCF</a:t>
                      </a:r>
                      <a:endParaRPr lang="en-US" sz="1100"/>
                    </a:p>
                  </a:txBody>
                  <a:tcPr marL="76200" marR="76200" marT="76200" marB="76200" anchor="ctr">
                    <a:lnL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5,433,475</a:t>
                      </a:r>
                      <a:endParaRPr lang="en-US" sz="1100"/>
                    </a:p>
                  </a:txBody>
                  <a:tcPr marL="76200" marR="76200" marT="76200" marB="76200" anchor="ctr">
                    <a:lnL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5,555,328</a:t>
                      </a:r>
                      <a:endParaRPr lang="en-US" sz="1100"/>
                    </a:p>
                  </a:txBody>
                  <a:tcPr marL="76200" marR="76200" marT="76200" marB="76200" anchor="ctr">
                    <a:lnL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-4%</a:t>
                      </a:r>
                      <a:endParaRPr lang="en-US" sz="1100"/>
                    </a:p>
                  </a:txBody>
                  <a:tcPr marL="76200" marR="76200" marT="76200" marB="76200" anchor="ctr">
                    <a:lnL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72741">
                <a:tc>
                  <a:txBody>
                    <a:bodyPr/>
                    <a:lstStyle/>
                    <a:p>
                      <a:pPr algn="ctr">
                        <a:lnSpc>
                          <a:spcPts val="224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Elite (Cantidad de Pólizas)</a:t>
                      </a:r>
                      <a:endParaRPr lang="en-US" sz="1100"/>
                    </a:p>
                  </a:txBody>
                  <a:tcPr marL="76200" marR="76200" marT="76200" marB="76200" anchor="ctr">
                    <a:lnL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4</a:t>
                      </a:r>
                      <a:endParaRPr lang="en-US" sz="1100"/>
                    </a:p>
                  </a:txBody>
                  <a:tcPr marL="76200" marR="76200" marT="76200" marB="76200" anchor="ctr">
                    <a:lnL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</a:t>
                      </a:r>
                      <a:endParaRPr lang="en-US" sz="1100"/>
                    </a:p>
                  </a:txBody>
                  <a:tcPr marL="76200" marR="76200" marT="76200" marB="76200" anchor="ctr">
                    <a:lnL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100%</a:t>
                      </a:r>
                      <a:endParaRPr lang="en-US" sz="1100"/>
                    </a:p>
                  </a:txBody>
                  <a:tcPr marL="76200" marR="76200" marT="76200" marB="76200" anchor="ctr">
                    <a:lnL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2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58408">
                <a:tc>
                  <a:txBody>
                    <a:bodyPr/>
                    <a:lstStyle/>
                    <a:p>
                      <a:pPr algn="ctr">
                        <a:lnSpc>
                          <a:spcPts val="224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Elite NCF</a:t>
                      </a:r>
                      <a:endParaRPr lang="en-US" sz="1100"/>
                    </a:p>
                  </a:txBody>
                  <a:tcPr marL="76200" marR="76200" marT="76200" marB="76200" anchor="ctr">
                    <a:lnL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7,995,388</a:t>
                      </a:r>
                      <a:endParaRPr lang="en-US" sz="1100"/>
                    </a:p>
                  </a:txBody>
                  <a:tcPr marL="76200" marR="76200" marT="76200" marB="76200" anchor="ctr">
                    <a:lnL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-71,884</a:t>
                      </a:r>
                      <a:endParaRPr lang="en-US" sz="1100"/>
                    </a:p>
                  </a:txBody>
                  <a:tcPr marL="76200" marR="76200" marT="76200" marB="76200" anchor="ctr">
                    <a:lnL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+100%</a:t>
                      </a:r>
                      <a:endParaRPr lang="en-US" sz="1100"/>
                    </a:p>
                  </a:txBody>
                  <a:tcPr marL="76200" marR="76200" marT="76200" marB="76200" anchor="ctr">
                    <a:lnL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2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grpSp>
        <p:nvGrpSpPr>
          <p:cNvPr id="3" name="Group 3"/>
          <p:cNvGrpSpPr/>
          <p:nvPr/>
        </p:nvGrpSpPr>
        <p:grpSpPr>
          <a:xfrm>
            <a:off x="1028700" y="8997950"/>
            <a:ext cx="2514600" cy="260350"/>
            <a:chOff x="0" y="0"/>
            <a:chExt cx="662281" cy="685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62281" cy="68570"/>
            </a:xfrm>
            <a:custGeom>
              <a:avLst/>
              <a:gdLst/>
              <a:ahLst/>
              <a:cxnLst/>
              <a:rect l="l" t="t" r="r" b="b"/>
              <a:pathLst>
                <a:path w="662281" h="68570">
                  <a:moveTo>
                    <a:pt x="0" y="0"/>
                  </a:moveTo>
                  <a:lnTo>
                    <a:pt x="662281" y="0"/>
                  </a:lnTo>
                  <a:lnTo>
                    <a:pt x="662281" y="68570"/>
                  </a:lnTo>
                  <a:lnTo>
                    <a:pt x="0" y="68570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662281" cy="1161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5093638" y="9046869"/>
            <a:ext cx="2735366" cy="1035173"/>
          </a:xfrm>
          <a:custGeom>
            <a:avLst/>
            <a:gdLst/>
            <a:ahLst/>
            <a:cxnLst/>
            <a:rect l="l" t="t" r="r" b="b"/>
            <a:pathLst>
              <a:path w="2735366" h="1035173">
                <a:moveTo>
                  <a:pt x="0" y="0"/>
                </a:moveTo>
                <a:lnTo>
                  <a:pt x="2735366" y="0"/>
                </a:lnTo>
                <a:lnTo>
                  <a:pt x="2735366" y="1035173"/>
                </a:lnTo>
                <a:lnTo>
                  <a:pt x="0" y="10351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7" name="Freeform 7"/>
          <p:cNvSpPr/>
          <p:nvPr/>
        </p:nvSpPr>
        <p:spPr>
          <a:xfrm>
            <a:off x="9144000" y="2502270"/>
            <a:ext cx="7829920" cy="5216684"/>
          </a:xfrm>
          <a:custGeom>
            <a:avLst/>
            <a:gdLst/>
            <a:ahLst/>
            <a:cxnLst/>
            <a:rect l="l" t="t" r="r" b="b"/>
            <a:pathLst>
              <a:path w="7829920" h="5216684">
                <a:moveTo>
                  <a:pt x="0" y="0"/>
                </a:moveTo>
                <a:lnTo>
                  <a:pt x="7829920" y="0"/>
                </a:lnTo>
                <a:lnTo>
                  <a:pt x="7829920" y="5216684"/>
                </a:lnTo>
                <a:lnTo>
                  <a:pt x="0" y="52166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9" name="TextBox 9"/>
          <p:cNvSpPr txBox="1"/>
          <p:nvPr/>
        </p:nvSpPr>
        <p:spPr>
          <a:xfrm>
            <a:off x="1028700" y="1383628"/>
            <a:ext cx="13174951" cy="721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91"/>
              </a:lnSpc>
            </a:pPr>
            <a:r>
              <a:rPr lang="en-US" sz="4208" b="1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ALLIANZ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582949"/>
            <a:ext cx="7664453" cy="796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12"/>
              </a:lnSpc>
            </a:pPr>
            <a:r>
              <a:rPr lang="en-US" sz="465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PUNTOS CONVENCIONES </a:t>
            </a:r>
          </a:p>
        </p:txBody>
      </p:sp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id="{9160510D-EFEF-E3BF-D22F-61B64F9C90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9333778"/>
              </p:ext>
            </p:extLst>
          </p:nvPr>
        </p:nvGraphicFramePr>
        <p:xfrm>
          <a:off x="1028700" y="2724681"/>
          <a:ext cx="7309112" cy="4525964"/>
        </p:xfrm>
        <a:graphic>
          <a:graphicData uri="http://schemas.openxmlformats.org/drawingml/2006/table">
            <a:tbl>
              <a:tblPr/>
              <a:tblGrid>
                <a:gridCol w="3654556">
                  <a:extLst>
                    <a:ext uri="{9D8B030D-6E8A-4147-A177-3AD203B41FA5}">
                      <a16:colId xmlns:a16="http://schemas.microsoft.com/office/drawing/2014/main" val="561109324"/>
                    </a:ext>
                  </a:extLst>
                </a:gridCol>
                <a:gridCol w="3654556">
                  <a:extLst>
                    <a:ext uri="{9D8B030D-6E8A-4147-A177-3AD203B41FA5}">
                      <a16:colId xmlns:a16="http://schemas.microsoft.com/office/drawing/2014/main" val="2958966715"/>
                    </a:ext>
                  </a:extLst>
                </a:gridCol>
              </a:tblGrid>
              <a:tr h="63856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MX" sz="2800" b="1">
                          <a:solidFill>
                            <a:srgbClr val="FFFFFF"/>
                          </a:solidFill>
                          <a:effectLst/>
                        </a:rPr>
                        <a:t>Agentes</a:t>
                      </a:r>
                    </a:p>
                  </a:txBody>
                  <a:tcPr marL="81212" marR="81212" marT="40606" marB="40606" anchor="ctr">
                    <a:lnL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MX" sz="2800" b="1" dirty="0">
                          <a:solidFill>
                            <a:srgbClr val="FFFFFF"/>
                          </a:solidFill>
                          <a:effectLst/>
                        </a:rPr>
                        <a:t>Puntos</a:t>
                      </a:r>
                    </a:p>
                  </a:txBody>
                  <a:tcPr marL="81212" marR="81212" marT="40606" marB="40606" anchor="ctr">
                    <a:lnL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2228091"/>
                  </a:ext>
                </a:extLst>
              </a:tr>
              <a:tr h="63856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MX" sz="2800">
                          <a:effectLst/>
                        </a:rPr>
                        <a:t>Pablo Esteinou</a:t>
                      </a:r>
                    </a:p>
                  </a:txBody>
                  <a:tcPr marL="81212" marR="81212" marT="40606" marB="40606" anchor="ctr">
                    <a:lnL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MX" sz="2800">
                          <a:effectLst/>
                        </a:rPr>
                        <a:t>19.6</a:t>
                      </a:r>
                    </a:p>
                  </a:txBody>
                  <a:tcPr marL="81212" marR="81212" marT="40606" marB="40606" anchor="ctr">
                    <a:lnL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A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8528755"/>
                  </a:ext>
                </a:extLst>
              </a:tr>
              <a:tr h="81220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MX" sz="2800">
                          <a:effectLst/>
                        </a:rPr>
                        <a:t>Alejandro Marino</a:t>
                      </a:r>
                    </a:p>
                  </a:txBody>
                  <a:tcPr marL="81212" marR="81212" marT="40606" marB="40606" anchor="ctr">
                    <a:lnL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MX" sz="2800">
                          <a:effectLst/>
                        </a:rPr>
                        <a:t>19.5</a:t>
                      </a:r>
                    </a:p>
                  </a:txBody>
                  <a:tcPr marL="81212" marR="81212" marT="40606" marB="40606" anchor="ctr">
                    <a:lnL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A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6876316"/>
                  </a:ext>
                </a:extLst>
              </a:tr>
              <a:tr h="81220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MX" sz="2800">
                          <a:effectLst/>
                        </a:rPr>
                        <a:t>Ximena Sanchez</a:t>
                      </a:r>
                    </a:p>
                  </a:txBody>
                  <a:tcPr marL="81212" marR="81212" marT="40606" marB="40606" anchor="ctr">
                    <a:lnL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MX" sz="2800">
                          <a:effectLst/>
                        </a:rPr>
                        <a:t>16.8</a:t>
                      </a:r>
                    </a:p>
                  </a:txBody>
                  <a:tcPr marL="81212" marR="81212" marT="40606" marB="40606" anchor="ctr">
                    <a:lnL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A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8210134"/>
                  </a:ext>
                </a:extLst>
              </a:tr>
              <a:tr h="81220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MX" sz="2800">
                          <a:effectLst/>
                        </a:rPr>
                        <a:t>Elena Gutierrez</a:t>
                      </a:r>
                    </a:p>
                  </a:txBody>
                  <a:tcPr marL="81212" marR="81212" marT="40606" marB="40606" anchor="ctr">
                    <a:lnL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MX" sz="2800">
                          <a:effectLst/>
                        </a:rPr>
                        <a:t>9.5</a:t>
                      </a:r>
                    </a:p>
                  </a:txBody>
                  <a:tcPr marL="81212" marR="81212" marT="40606" marB="40606" anchor="ctr">
                    <a:lnL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A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6256789"/>
                  </a:ext>
                </a:extLst>
              </a:tr>
              <a:tr h="81220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MX" sz="2800">
                          <a:effectLst/>
                        </a:rPr>
                        <a:t>Gaby de Anda</a:t>
                      </a:r>
                    </a:p>
                  </a:txBody>
                  <a:tcPr marL="81212" marR="81212" marT="40606" marB="40606" anchor="ctr">
                    <a:lnL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MX" sz="2800" dirty="0">
                          <a:effectLst/>
                        </a:rPr>
                        <a:t>8.5</a:t>
                      </a:r>
                    </a:p>
                  </a:txBody>
                  <a:tcPr marL="81212" marR="81212" marT="40606" marB="40606" anchor="ctr">
                    <a:lnL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A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791342"/>
                  </a:ext>
                </a:extLst>
              </a:tr>
            </a:tbl>
          </a:graphicData>
        </a:graphic>
      </p:graphicFrame>
      <p:sp>
        <p:nvSpPr>
          <p:cNvPr id="12" name="Rectangle 1">
            <a:extLst>
              <a:ext uri="{FF2B5EF4-FFF2-40B4-BE49-F238E27FC236}">
                <a16:creationId xmlns:a16="http://schemas.microsoft.com/office/drawing/2014/main" id="{4681B255-817C-7460-B556-55B1465A43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7575" y="16002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4111" b="-34111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3" name="TextBox 3"/>
          <p:cNvSpPr txBox="1"/>
          <p:nvPr/>
        </p:nvSpPr>
        <p:spPr>
          <a:xfrm>
            <a:off x="5765807" y="1404409"/>
            <a:ext cx="6756386" cy="967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40"/>
              </a:lnSpc>
            </a:pPr>
            <a:r>
              <a:rPr lang="en-US" sz="5672" b="1" dirty="0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LIGA ELITE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071087" y="2304992"/>
            <a:ext cx="8145827" cy="400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7"/>
              </a:lnSpc>
              <a:spcBef>
                <a:spcPct val="0"/>
              </a:spcBef>
            </a:pPr>
            <a:r>
              <a:rPr lang="en-US" sz="2219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TOP 3 - </a:t>
            </a:r>
            <a:r>
              <a:rPr lang="en-US" sz="2219" dirty="0" err="1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Acumulado</a:t>
            </a:r>
            <a:r>
              <a:rPr lang="en-US" sz="2219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19" dirty="0" err="1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cierre</a:t>
            </a:r>
            <a:r>
              <a:rPr lang="en-US" sz="2219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19" dirty="0" err="1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enero</a:t>
            </a:r>
            <a:r>
              <a:rPr lang="en-US" sz="2219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 2026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2518430" y="3429072"/>
            <a:ext cx="4247608" cy="3522519"/>
            <a:chOff x="0" y="0"/>
            <a:chExt cx="5663477" cy="4696692"/>
          </a:xfrm>
        </p:grpSpPr>
        <p:grpSp>
          <p:nvGrpSpPr>
            <p:cNvPr id="6" name="Group 6"/>
            <p:cNvGrpSpPr/>
            <p:nvPr/>
          </p:nvGrpSpPr>
          <p:grpSpPr>
            <a:xfrm>
              <a:off x="1180295" y="0"/>
              <a:ext cx="3947842" cy="3947392"/>
              <a:chOff x="0" y="0"/>
              <a:chExt cx="6350013" cy="634928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2" y="-1"/>
                <a:ext cx="6350000" cy="634929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290">
                    <a:moveTo>
                      <a:pt x="5589297" y="1006730"/>
                    </a:moveTo>
                    <a:cubicBezTo>
                      <a:pt x="5465117" y="791694"/>
                      <a:pt x="5239933" y="671386"/>
                      <a:pt x="5008285" y="671221"/>
                    </a:cubicBezTo>
                    <a:lnTo>
                      <a:pt x="5008323" y="671183"/>
                    </a:lnTo>
                    <a:cubicBezTo>
                      <a:pt x="4776675" y="670980"/>
                      <a:pt x="4551453" y="550686"/>
                      <a:pt x="4427311" y="335675"/>
                    </a:cubicBezTo>
                    <a:cubicBezTo>
                      <a:pt x="4242069" y="14784"/>
                      <a:pt x="3831782" y="-95135"/>
                      <a:pt x="3510892" y="90146"/>
                    </a:cubicBezTo>
                    <a:lnTo>
                      <a:pt x="3510841" y="90184"/>
                    </a:lnTo>
                    <a:lnTo>
                      <a:pt x="3510841" y="89980"/>
                    </a:lnTo>
                    <a:cubicBezTo>
                      <a:pt x="3311540" y="204801"/>
                      <a:pt x="3058606" y="213894"/>
                      <a:pt x="2844523" y="92495"/>
                    </a:cubicBezTo>
                    <a:cubicBezTo>
                      <a:pt x="2741495" y="31767"/>
                      <a:pt x="2624048" y="-177"/>
                      <a:pt x="2504455" y="1"/>
                    </a:cubicBezTo>
                    <a:cubicBezTo>
                      <a:pt x="2256157" y="1"/>
                      <a:pt x="2039393" y="134913"/>
                      <a:pt x="1923366" y="335433"/>
                    </a:cubicBezTo>
                    <a:lnTo>
                      <a:pt x="1923366" y="335395"/>
                    </a:lnTo>
                    <a:cubicBezTo>
                      <a:pt x="1807377" y="535877"/>
                      <a:pt x="1590563" y="670790"/>
                      <a:pt x="1342303" y="670790"/>
                    </a:cubicBezTo>
                    <a:cubicBezTo>
                      <a:pt x="971781" y="670790"/>
                      <a:pt x="671438" y="971132"/>
                      <a:pt x="671438" y="1341654"/>
                    </a:cubicBezTo>
                    <a:lnTo>
                      <a:pt x="671438" y="1341731"/>
                    </a:lnTo>
                    <a:lnTo>
                      <a:pt x="671235" y="1341654"/>
                    </a:lnTo>
                    <a:cubicBezTo>
                      <a:pt x="671032" y="1571537"/>
                      <a:pt x="552554" y="1795019"/>
                      <a:pt x="340654" y="1919771"/>
                    </a:cubicBezTo>
                    <a:cubicBezTo>
                      <a:pt x="236398" y="1978609"/>
                      <a:pt x="149886" y="2064406"/>
                      <a:pt x="90185" y="2168170"/>
                    </a:cubicBezTo>
                    <a:cubicBezTo>
                      <a:pt x="-33970" y="2383232"/>
                      <a:pt x="-25525" y="2638388"/>
                      <a:pt x="90147" y="2839111"/>
                    </a:cubicBezTo>
                    <a:lnTo>
                      <a:pt x="90109" y="2839111"/>
                    </a:lnTo>
                    <a:cubicBezTo>
                      <a:pt x="205691" y="3039797"/>
                      <a:pt x="214137" y="3294978"/>
                      <a:pt x="89982" y="3510014"/>
                    </a:cubicBezTo>
                    <a:cubicBezTo>
                      <a:pt x="-95248" y="3830867"/>
                      <a:pt x="14658" y="4241153"/>
                      <a:pt x="335549" y="4426434"/>
                    </a:cubicBezTo>
                    <a:lnTo>
                      <a:pt x="335587" y="4426472"/>
                    </a:lnTo>
                    <a:lnTo>
                      <a:pt x="335460" y="4426561"/>
                    </a:lnTo>
                    <a:cubicBezTo>
                      <a:pt x="535980" y="4542499"/>
                      <a:pt x="670829" y="4759313"/>
                      <a:pt x="670829" y="5007611"/>
                    </a:cubicBezTo>
                    <a:cubicBezTo>
                      <a:pt x="670829" y="5378134"/>
                      <a:pt x="971171" y="5678476"/>
                      <a:pt x="1341681" y="5678476"/>
                    </a:cubicBezTo>
                    <a:cubicBezTo>
                      <a:pt x="1589991" y="5678476"/>
                      <a:pt x="1806717" y="5813362"/>
                      <a:pt x="1922782" y="6013883"/>
                    </a:cubicBezTo>
                    <a:cubicBezTo>
                      <a:pt x="2038771" y="6214314"/>
                      <a:pt x="2255573" y="6349290"/>
                      <a:pt x="2503845" y="6349290"/>
                    </a:cubicBezTo>
                    <a:cubicBezTo>
                      <a:pt x="2623437" y="6349444"/>
                      <a:pt x="2740879" y="6317498"/>
                      <a:pt x="2843913" y="6256783"/>
                    </a:cubicBezTo>
                    <a:cubicBezTo>
                      <a:pt x="3057946" y="6135409"/>
                      <a:pt x="3310943" y="6144502"/>
                      <a:pt x="3510231" y="6259361"/>
                    </a:cubicBezTo>
                    <a:lnTo>
                      <a:pt x="3510231" y="6259120"/>
                    </a:lnTo>
                    <a:lnTo>
                      <a:pt x="3510270" y="6259196"/>
                    </a:lnTo>
                    <a:cubicBezTo>
                      <a:pt x="3831160" y="6444438"/>
                      <a:pt x="4241447" y="6334482"/>
                      <a:pt x="4426740" y="6013629"/>
                    </a:cubicBezTo>
                    <a:cubicBezTo>
                      <a:pt x="4550882" y="5798630"/>
                      <a:pt x="4776066" y="5678311"/>
                      <a:pt x="5007714" y="5678145"/>
                    </a:cubicBezTo>
                    <a:lnTo>
                      <a:pt x="5007663" y="5678057"/>
                    </a:lnTo>
                    <a:cubicBezTo>
                      <a:pt x="5239311" y="5677892"/>
                      <a:pt x="5464533" y="5557572"/>
                      <a:pt x="5588637" y="5342573"/>
                    </a:cubicBezTo>
                    <a:cubicBezTo>
                      <a:pt x="5649762" y="5236719"/>
                      <a:pt x="5678769" y="5121098"/>
                      <a:pt x="5678642" y="5007078"/>
                    </a:cubicBezTo>
                    <a:lnTo>
                      <a:pt x="5678731" y="5007154"/>
                    </a:lnTo>
                    <a:cubicBezTo>
                      <a:pt x="5678934" y="4783710"/>
                      <a:pt x="5790897" y="4566222"/>
                      <a:pt x="5991811" y="4439692"/>
                    </a:cubicBezTo>
                    <a:cubicBezTo>
                      <a:pt x="6100117" y="4382745"/>
                      <a:pt x="6194110" y="4295484"/>
                      <a:pt x="6259781" y="4181730"/>
                    </a:cubicBezTo>
                    <a:cubicBezTo>
                      <a:pt x="6383975" y="3966617"/>
                      <a:pt x="6375529" y="3711436"/>
                      <a:pt x="6259870" y="3510751"/>
                    </a:cubicBezTo>
                    <a:lnTo>
                      <a:pt x="6259908" y="3510751"/>
                    </a:lnTo>
                    <a:cubicBezTo>
                      <a:pt x="6144287" y="3310066"/>
                      <a:pt x="6135829" y="3054884"/>
                      <a:pt x="6259997" y="2839835"/>
                    </a:cubicBezTo>
                    <a:cubicBezTo>
                      <a:pt x="6445278" y="2518944"/>
                      <a:pt x="6335321" y="2108696"/>
                      <a:pt x="6014430" y="1923416"/>
                    </a:cubicBezTo>
                    <a:lnTo>
                      <a:pt x="6014379" y="1923365"/>
                    </a:lnTo>
                    <a:lnTo>
                      <a:pt x="6014506" y="1923327"/>
                    </a:lnTo>
                    <a:cubicBezTo>
                      <a:pt x="5815599" y="1808240"/>
                      <a:pt x="5681309" y="1593953"/>
                      <a:pt x="5679188" y="1348131"/>
                    </a:cubicBezTo>
                    <a:cubicBezTo>
                      <a:pt x="5680356" y="1232130"/>
                      <a:pt x="5651438" y="1114401"/>
                      <a:pt x="5589297" y="1006730"/>
                    </a:cubicBezTo>
                  </a:path>
                </a:pathLst>
              </a:custGeom>
              <a:blipFill>
                <a:blip r:embed="rId3"/>
                <a:stretch>
                  <a:fillRect t="-5" b="-5"/>
                </a:stretch>
              </a:blipFill>
            </p:spPr>
            <p:txBody>
              <a:bodyPr/>
              <a:lstStyle/>
              <a:p>
                <a:endParaRPr lang="es-MX"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0" y="4184423"/>
              <a:ext cx="5663477" cy="5122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07"/>
                </a:lnSpc>
                <a:spcBef>
                  <a:spcPct val="0"/>
                </a:spcBef>
              </a:pPr>
              <a:r>
                <a:rPr lang="en-US" sz="2219">
                  <a:solidFill>
                    <a:srgbClr val="303642"/>
                  </a:solidFill>
                  <a:latin typeface="Poppins"/>
                  <a:ea typeface="Poppins"/>
                  <a:cs typeface="Poppins"/>
                  <a:sym typeface="Poppins"/>
                </a:rPr>
                <a:t>Alejandro Marino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3747772" y="6992564"/>
            <a:ext cx="1399447" cy="421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00"/>
              </a:lnSpc>
              <a:spcBef>
                <a:spcPct val="0"/>
              </a:spcBef>
            </a:pPr>
            <a:r>
              <a:rPr lang="en-US" sz="2285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13 puntos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6897762" y="3429072"/>
            <a:ext cx="4247608" cy="3913096"/>
            <a:chOff x="0" y="0"/>
            <a:chExt cx="5663477" cy="5217461"/>
          </a:xfrm>
        </p:grpSpPr>
        <p:grpSp>
          <p:nvGrpSpPr>
            <p:cNvPr id="11" name="Group 11"/>
            <p:cNvGrpSpPr/>
            <p:nvPr/>
          </p:nvGrpSpPr>
          <p:grpSpPr>
            <a:xfrm>
              <a:off x="1158797" y="0"/>
              <a:ext cx="3947842" cy="3947392"/>
              <a:chOff x="0" y="0"/>
              <a:chExt cx="6350013" cy="6349289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-2" y="-1"/>
                <a:ext cx="6350000" cy="634929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290">
                    <a:moveTo>
                      <a:pt x="5589297" y="1006730"/>
                    </a:moveTo>
                    <a:cubicBezTo>
                      <a:pt x="5465117" y="791694"/>
                      <a:pt x="5239933" y="671386"/>
                      <a:pt x="5008285" y="671221"/>
                    </a:cubicBezTo>
                    <a:lnTo>
                      <a:pt x="5008323" y="671183"/>
                    </a:lnTo>
                    <a:cubicBezTo>
                      <a:pt x="4776675" y="670980"/>
                      <a:pt x="4551453" y="550686"/>
                      <a:pt x="4427311" y="335675"/>
                    </a:cubicBezTo>
                    <a:cubicBezTo>
                      <a:pt x="4242069" y="14784"/>
                      <a:pt x="3831782" y="-95135"/>
                      <a:pt x="3510892" y="90146"/>
                    </a:cubicBezTo>
                    <a:lnTo>
                      <a:pt x="3510841" y="90184"/>
                    </a:lnTo>
                    <a:lnTo>
                      <a:pt x="3510841" y="89980"/>
                    </a:lnTo>
                    <a:cubicBezTo>
                      <a:pt x="3311540" y="204801"/>
                      <a:pt x="3058606" y="213894"/>
                      <a:pt x="2844523" y="92495"/>
                    </a:cubicBezTo>
                    <a:cubicBezTo>
                      <a:pt x="2741495" y="31767"/>
                      <a:pt x="2624048" y="-177"/>
                      <a:pt x="2504455" y="1"/>
                    </a:cubicBezTo>
                    <a:cubicBezTo>
                      <a:pt x="2256157" y="1"/>
                      <a:pt x="2039393" y="134913"/>
                      <a:pt x="1923366" y="335433"/>
                    </a:cubicBezTo>
                    <a:lnTo>
                      <a:pt x="1923366" y="335395"/>
                    </a:lnTo>
                    <a:cubicBezTo>
                      <a:pt x="1807377" y="535877"/>
                      <a:pt x="1590563" y="670790"/>
                      <a:pt x="1342303" y="670790"/>
                    </a:cubicBezTo>
                    <a:cubicBezTo>
                      <a:pt x="971781" y="670790"/>
                      <a:pt x="671438" y="971132"/>
                      <a:pt x="671438" y="1341654"/>
                    </a:cubicBezTo>
                    <a:lnTo>
                      <a:pt x="671438" y="1341731"/>
                    </a:lnTo>
                    <a:lnTo>
                      <a:pt x="671235" y="1341654"/>
                    </a:lnTo>
                    <a:cubicBezTo>
                      <a:pt x="671032" y="1571537"/>
                      <a:pt x="552554" y="1795019"/>
                      <a:pt x="340654" y="1919771"/>
                    </a:cubicBezTo>
                    <a:cubicBezTo>
                      <a:pt x="236398" y="1978609"/>
                      <a:pt x="149886" y="2064406"/>
                      <a:pt x="90185" y="2168170"/>
                    </a:cubicBezTo>
                    <a:cubicBezTo>
                      <a:pt x="-33970" y="2383232"/>
                      <a:pt x="-25525" y="2638388"/>
                      <a:pt x="90147" y="2839111"/>
                    </a:cubicBezTo>
                    <a:lnTo>
                      <a:pt x="90109" y="2839111"/>
                    </a:lnTo>
                    <a:cubicBezTo>
                      <a:pt x="205691" y="3039797"/>
                      <a:pt x="214137" y="3294978"/>
                      <a:pt x="89982" y="3510014"/>
                    </a:cubicBezTo>
                    <a:cubicBezTo>
                      <a:pt x="-95248" y="3830867"/>
                      <a:pt x="14658" y="4241153"/>
                      <a:pt x="335549" y="4426434"/>
                    </a:cubicBezTo>
                    <a:lnTo>
                      <a:pt x="335587" y="4426472"/>
                    </a:lnTo>
                    <a:lnTo>
                      <a:pt x="335460" y="4426561"/>
                    </a:lnTo>
                    <a:cubicBezTo>
                      <a:pt x="535980" y="4542499"/>
                      <a:pt x="670829" y="4759313"/>
                      <a:pt x="670829" y="5007611"/>
                    </a:cubicBezTo>
                    <a:cubicBezTo>
                      <a:pt x="670829" y="5378134"/>
                      <a:pt x="971171" y="5678476"/>
                      <a:pt x="1341681" y="5678476"/>
                    </a:cubicBezTo>
                    <a:cubicBezTo>
                      <a:pt x="1589991" y="5678476"/>
                      <a:pt x="1806717" y="5813362"/>
                      <a:pt x="1922782" y="6013883"/>
                    </a:cubicBezTo>
                    <a:cubicBezTo>
                      <a:pt x="2038771" y="6214314"/>
                      <a:pt x="2255573" y="6349290"/>
                      <a:pt x="2503845" y="6349290"/>
                    </a:cubicBezTo>
                    <a:cubicBezTo>
                      <a:pt x="2623437" y="6349444"/>
                      <a:pt x="2740879" y="6317498"/>
                      <a:pt x="2843913" y="6256783"/>
                    </a:cubicBezTo>
                    <a:cubicBezTo>
                      <a:pt x="3057946" y="6135409"/>
                      <a:pt x="3310943" y="6144502"/>
                      <a:pt x="3510231" y="6259361"/>
                    </a:cubicBezTo>
                    <a:lnTo>
                      <a:pt x="3510231" y="6259120"/>
                    </a:lnTo>
                    <a:lnTo>
                      <a:pt x="3510270" y="6259196"/>
                    </a:lnTo>
                    <a:cubicBezTo>
                      <a:pt x="3831160" y="6444438"/>
                      <a:pt x="4241447" y="6334482"/>
                      <a:pt x="4426740" y="6013629"/>
                    </a:cubicBezTo>
                    <a:cubicBezTo>
                      <a:pt x="4550882" y="5798630"/>
                      <a:pt x="4776066" y="5678311"/>
                      <a:pt x="5007714" y="5678145"/>
                    </a:cubicBezTo>
                    <a:lnTo>
                      <a:pt x="5007663" y="5678057"/>
                    </a:lnTo>
                    <a:cubicBezTo>
                      <a:pt x="5239311" y="5677892"/>
                      <a:pt x="5464533" y="5557572"/>
                      <a:pt x="5588637" y="5342573"/>
                    </a:cubicBezTo>
                    <a:cubicBezTo>
                      <a:pt x="5649762" y="5236719"/>
                      <a:pt x="5678769" y="5121098"/>
                      <a:pt x="5678642" y="5007078"/>
                    </a:cubicBezTo>
                    <a:lnTo>
                      <a:pt x="5678731" y="5007154"/>
                    </a:lnTo>
                    <a:cubicBezTo>
                      <a:pt x="5678934" y="4783710"/>
                      <a:pt x="5790897" y="4566222"/>
                      <a:pt x="5991811" y="4439692"/>
                    </a:cubicBezTo>
                    <a:cubicBezTo>
                      <a:pt x="6100117" y="4382745"/>
                      <a:pt x="6194110" y="4295484"/>
                      <a:pt x="6259781" y="4181730"/>
                    </a:cubicBezTo>
                    <a:cubicBezTo>
                      <a:pt x="6383975" y="3966617"/>
                      <a:pt x="6375529" y="3711436"/>
                      <a:pt x="6259870" y="3510751"/>
                    </a:cubicBezTo>
                    <a:lnTo>
                      <a:pt x="6259908" y="3510751"/>
                    </a:lnTo>
                    <a:cubicBezTo>
                      <a:pt x="6144287" y="3310066"/>
                      <a:pt x="6135829" y="3054884"/>
                      <a:pt x="6259997" y="2839835"/>
                    </a:cubicBezTo>
                    <a:cubicBezTo>
                      <a:pt x="6445278" y="2518944"/>
                      <a:pt x="6335321" y="2108696"/>
                      <a:pt x="6014430" y="1923416"/>
                    </a:cubicBezTo>
                    <a:lnTo>
                      <a:pt x="6014379" y="1923365"/>
                    </a:lnTo>
                    <a:lnTo>
                      <a:pt x="6014506" y="1923327"/>
                    </a:lnTo>
                    <a:cubicBezTo>
                      <a:pt x="5815599" y="1808240"/>
                      <a:pt x="5681309" y="1593953"/>
                      <a:pt x="5679188" y="1348131"/>
                    </a:cubicBezTo>
                    <a:cubicBezTo>
                      <a:pt x="5680356" y="1232130"/>
                      <a:pt x="5651438" y="1114401"/>
                      <a:pt x="5589297" y="1006730"/>
                    </a:cubicBezTo>
                  </a:path>
                </a:pathLst>
              </a:custGeom>
              <a:blipFill>
                <a:blip r:embed="rId4"/>
                <a:stretch>
                  <a:fillRect l="-18570" r="-18570"/>
                </a:stretch>
              </a:blipFill>
            </p:spPr>
            <p:txBody>
              <a:bodyPr/>
              <a:lstStyle/>
              <a:p>
                <a:endParaRPr lang="es-MX"/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0" y="4184423"/>
              <a:ext cx="5663477" cy="10330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07"/>
                </a:lnSpc>
              </a:pPr>
              <a:r>
                <a:rPr lang="en-US" sz="2219">
                  <a:solidFill>
                    <a:srgbClr val="303642"/>
                  </a:solidFill>
                  <a:latin typeface="Poppins"/>
                  <a:ea typeface="Poppins"/>
                  <a:cs typeface="Poppins"/>
                  <a:sym typeface="Poppins"/>
                </a:rPr>
                <a:t>Pablo Esteinou</a:t>
              </a:r>
            </a:p>
            <a:p>
              <a:pPr algn="ctr">
                <a:lnSpc>
                  <a:spcPts val="3107"/>
                </a:lnSpc>
                <a:spcBef>
                  <a:spcPct val="0"/>
                </a:spcBef>
              </a:pPr>
              <a:endParaRPr lang="en-US" sz="2219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8370176" y="6992564"/>
            <a:ext cx="1302780" cy="421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00"/>
              </a:lnSpc>
              <a:spcBef>
                <a:spcPct val="0"/>
              </a:spcBef>
            </a:pPr>
            <a:r>
              <a:rPr lang="en-US" sz="2285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8 puntos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11277094" y="3513745"/>
            <a:ext cx="4247608" cy="3447139"/>
            <a:chOff x="0" y="0"/>
            <a:chExt cx="5663477" cy="4596185"/>
          </a:xfrm>
        </p:grpSpPr>
        <p:grpSp>
          <p:nvGrpSpPr>
            <p:cNvPr id="16" name="Group 16"/>
            <p:cNvGrpSpPr/>
            <p:nvPr/>
          </p:nvGrpSpPr>
          <p:grpSpPr>
            <a:xfrm>
              <a:off x="716977" y="0"/>
              <a:ext cx="3947842" cy="3947392"/>
              <a:chOff x="0" y="0"/>
              <a:chExt cx="6350013" cy="6349289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-2" y="-1"/>
                <a:ext cx="6350000" cy="634929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290">
                    <a:moveTo>
                      <a:pt x="5589297" y="1006730"/>
                    </a:moveTo>
                    <a:cubicBezTo>
                      <a:pt x="5465117" y="791694"/>
                      <a:pt x="5239933" y="671386"/>
                      <a:pt x="5008285" y="671221"/>
                    </a:cubicBezTo>
                    <a:lnTo>
                      <a:pt x="5008323" y="671183"/>
                    </a:lnTo>
                    <a:cubicBezTo>
                      <a:pt x="4776675" y="670980"/>
                      <a:pt x="4551453" y="550686"/>
                      <a:pt x="4427311" y="335675"/>
                    </a:cubicBezTo>
                    <a:cubicBezTo>
                      <a:pt x="4242069" y="14784"/>
                      <a:pt x="3831782" y="-95135"/>
                      <a:pt x="3510892" y="90146"/>
                    </a:cubicBezTo>
                    <a:lnTo>
                      <a:pt x="3510841" y="90184"/>
                    </a:lnTo>
                    <a:lnTo>
                      <a:pt x="3510841" y="89980"/>
                    </a:lnTo>
                    <a:cubicBezTo>
                      <a:pt x="3311540" y="204801"/>
                      <a:pt x="3058606" y="213894"/>
                      <a:pt x="2844523" y="92495"/>
                    </a:cubicBezTo>
                    <a:cubicBezTo>
                      <a:pt x="2741495" y="31767"/>
                      <a:pt x="2624048" y="-177"/>
                      <a:pt x="2504455" y="1"/>
                    </a:cubicBezTo>
                    <a:cubicBezTo>
                      <a:pt x="2256157" y="1"/>
                      <a:pt x="2039393" y="134913"/>
                      <a:pt x="1923366" y="335433"/>
                    </a:cubicBezTo>
                    <a:lnTo>
                      <a:pt x="1923366" y="335395"/>
                    </a:lnTo>
                    <a:cubicBezTo>
                      <a:pt x="1807377" y="535877"/>
                      <a:pt x="1590563" y="670790"/>
                      <a:pt x="1342303" y="670790"/>
                    </a:cubicBezTo>
                    <a:cubicBezTo>
                      <a:pt x="971781" y="670790"/>
                      <a:pt x="671438" y="971132"/>
                      <a:pt x="671438" y="1341654"/>
                    </a:cubicBezTo>
                    <a:lnTo>
                      <a:pt x="671438" y="1341731"/>
                    </a:lnTo>
                    <a:lnTo>
                      <a:pt x="671235" y="1341654"/>
                    </a:lnTo>
                    <a:cubicBezTo>
                      <a:pt x="671032" y="1571537"/>
                      <a:pt x="552554" y="1795019"/>
                      <a:pt x="340654" y="1919771"/>
                    </a:cubicBezTo>
                    <a:cubicBezTo>
                      <a:pt x="236398" y="1978609"/>
                      <a:pt x="149886" y="2064406"/>
                      <a:pt x="90185" y="2168170"/>
                    </a:cubicBezTo>
                    <a:cubicBezTo>
                      <a:pt x="-33970" y="2383232"/>
                      <a:pt x="-25525" y="2638388"/>
                      <a:pt x="90147" y="2839111"/>
                    </a:cubicBezTo>
                    <a:lnTo>
                      <a:pt x="90109" y="2839111"/>
                    </a:lnTo>
                    <a:cubicBezTo>
                      <a:pt x="205691" y="3039797"/>
                      <a:pt x="214137" y="3294978"/>
                      <a:pt x="89982" y="3510014"/>
                    </a:cubicBezTo>
                    <a:cubicBezTo>
                      <a:pt x="-95248" y="3830867"/>
                      <a:pt x="14658" y="4241153"/>
                      <a:pt x="335549" y="4426434"/>
                    </a:cubicBezTo>
                    <a:lnTo>
                      <a:pt x="335587" y="4426472"/>
                    </a:lnTo>
                    <a:lnTo>
                      <a:pt x="335460" y="4426561"/>
                    </a:lnTo>
                    <a:cubicBezTo>
                      <a:pt x="535980" y="4542499"/>
                      <a:pt x="670829" y="4759313"/>
                      <a:pt x="670829" y="5007611"/>
                    </a:cubicBezTo>
                    <a:cubicBezTo>
                      <a:pt x="670829" y="5378134"/>
                      <a:pt x="971171" y="5678476"/>
                      <a:pt x="1341681" y="5678476"/>
                    </a:cubicBezTo>
                    <a:cubicBezTo>
                      <a:pt x="1589991" y="5678476"/>
                      <a:pt x="1806717" y="5813362"/>
                      <a:pt x="1922782" y="6013883"/>
                    </a:cubicBezTo>
                    <a:cubicBezTo>
                      <a:pt x="2038771" y="6214314"/>
                      <a:pt x="2255573" y="6349290"/>
                      <a:pt x="2503845" y="6349290"/>
                    </a:cubicBezTo>
                    <a:cubicBezTo>
                      <a:pt x="2623437" y="6349444"/>
                      <a:pt x="2740879" y="6317498"/>
                      <a:pt x="2843913" y="6256783"/>
                    </a:cubicBezTo>
                    <a:cubicBezTo>
                      <a:pt x="3057946" y="6135409"/>
                      <a:pt x="3310943" y="6144502"/>
                      <a:pt x="3510231" y="6259361"/>
                    </a:cubicBezTo>
                    <a:lnTo>
                      <a:pt x="3510231" y="6259120"/>
                    </a:lnTo>
                    <a:lnTo>
                      <a:pt x="3510270" y="6259196"/>
                    </a:lnTo>
                    <a:cubicBezTo>
                      <a:pt x="3831160" y="6444438"/>
                      <a:pt x="4241447" y="6334482"/>
                      <a:pt x="4426740" y="6013629"/>
                    </a:cubicBezTo>
                    <a:cubicBezTo>
                      <a:pt x="4550882" y="5798630"/>
                      <a:pt x="4776066" y="5678311"/>
                      <a:pt x="5007714" y="5678145"/>
                    </a:cubicBezTo>
                    <a:lnTo>
                      <a:pt x="5007663" y="5678057"/>
                    </a:lnTo>
                    <a:cubicBezTo>
                      <a:pt x="5239311" y="5677892"/>
                      <a:pt x="5464533" y="5557572"/>
                      <a:pt x="5588637" y="5342573"/>
                    </a:cubicBezTo>
                    <a:cubicBezTo>
                      <a:pt x="5649762" y="5236719"/>
                      <a:pt x="5678769" y="5121098"/>
                      <a:pt x="5678642" y="5007078"/>
                    </a:cubicBezTo>
                    <a:lnTo>
                      <a:pt x="5678731" y="5007154"/>
                    </a:lnTo>
                    <a:cubicBezTo>
                      <a:pt x="5678934" y="4783710"/>
                      <a:pt x="5790897" y="4566222"/>
                      <a:pt x="5991811" y="4439692"/>
                    </a:cubicBezTo>
                    <a:cubicBezTo>
                      <a:pt x="6100117" y="4382745"/>
                      <a:pt x="6194110" y="4295484"/>
                      <a:pt x="6259781" y="4181730"/>
                    </a:cubicBezTo>
                    <a:cubicBezTo>
                      <a:pt x="6383975" y="3966617"/>
                      <a:pt x="6375529" y="3711436"/>
                      <a:pt x="6259870" y="3510751"/>
                    </a:cubicBezTo>
                    <a:lnTo>
                      <a:pt x="6259908" y="3510751"/>
                    </a:lnTo>
                    <a:cubicBezTo>
                      <a:pt x="6144287" y="3310066"/>
                      <a:pt x="6135829" y="3054884"/>
                      <a:pt x="6259997" y="2839835"/>
                    </a:cubicBezTo>
                    <a:cubicBezTo>
                      <a:pt x="6445278" y="2518944"/>
                      <a:pt x="6335321" y="2108696"/>
                      <a:pt x="6014430" y="1923416"/>
                    </a:cubicBezTo>
                    <a:lnTo>
                      <a:pt x="6014379" y="1923365"/>
                    </a:lnTo>
                    <a:lnTo>
                      <a:pt x="6014506" y="1923327"/>
                    </a:lnTo>
                    <a:cubicBezTo>
                      <a:pt x="5815599" y="1808240"/>
                      <a:pt x="5681309" y="1593953"/>
                      <a:pt x="5679188" y="1348131"/>
                    </a:cubicBezTo>
                    <a:cubicBezTo>
                      <a:pt x="5680356" y="1232130"/>
                      <a:pt x="5651438" y="1114401"/>
                      <a:pt x="5589297" y="1006730"/>
                    </a:cubicBezTo>
                  </a:path>
                </a:pathLst>
              </a:custGeom>
              <a:blipFill>
                <a:blip r:embed="rId5"/>
                <a:stretch>
                  <a:fillRect t="-16755" b="-16755"/>
                </a:stretch>
              </a:blipFill>
            </p:spPr>
            <p:txBody>
              <a:bodyPr/>
              <a:lstStyle/>
              <a:p>
                <a:endParaRPr lang="es-MX"/>
              </a:p>
            </p:txBody>
          </p:sp>
        </p:grpSp>
        <p:sp>
          <p:nvSpPr>
            <p:cNvPr id="18" name="TextBox 18"/>
            <p:cNvSpPr txBox="1"/>
            <p:nvPr/>
          </p:nvSpPr>
          <p:spPr>
            <a:xfrm>
              <a:off x="0" y="4083917"/>
              <a:ext cx="5663477" cy="5122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07"/>
                </a:lnSpc>
                <a:spcBef>
                  <a:spcPct val="0"/>
                </a:spcBef>
              </a:pPr>
              <a:r>
                <a:rPr lang="en-US" sz="2219">
                  <a:solidFill>
                    <a:srgbClr val="303642"/>
                  </a:solidFill>
                  <a:latin typeface="Poppins"/>
                  <a:ea typeface="Poppins"/>
                  <a:cs typeface="Poppins"/>
                  <a:sym typeface="Poppins"/>
                </a:rPr>
                <a:t>Pedro Maalouf</a:t>
              </a: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2749508" y="6992564"/>
            <a:ext cx="1302780" cy="421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00"/>
              </a:lnSpc>
              <a:spcBef>
                <a:spcPct val="0"/>
              </a:spcBef>
            </a:pPr>
            <a:r>
              <a:rPr lang="en-US" sz="2285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8 puntos</a:t>
            </a:r>
          </a:p>
        </p:txBody>
      </p:sp>
      <p:sp>
        <p:nvSpPr>
          <p:cNvPr id="20" name="Freeform 20"/>
          <p:cNvSpPr/>
          <p:nvPr/>
        </p:nvSpPr>
        <p:spPr>
          <a:xfrm>
            <a:off x="15093638" y="9046869"/>
            <a:ext cx="2735366" cy="1035173"/>
          </a:xfrm>
          <a:custGeom>
            <a:avLst/>
            <a:gdLst/>
            <a:ahLst/>
            <a:cxnLst/>
            <a:rect l="l" t="t" r="r" b="b"/>
            <a:pathLst>
              <a:path w="2735366" h="1035173">
                <a:moveTo>
                  <a:pt x="0" y="0"/>
                </a:moveTo>
                <a:lnTo>
                  <a:pt x="2735366" y="0"/>
                </a:lnTo>
                <a:lnTo>
                  <a:pt x="2735366" y="1035173"/>
                </a:lnTo>
                <a:lnTo>
                  <a:pt x="0" y="103517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21" name="TextBox 21"/>
          <p:cNvSpPr txBox="1"/>
          <p:nvPr/>
        </p:nvSpPr>
        <p:spPr>
          <a:xfrm>
            <a:off x="7549152" y="7785100"/>
            <a:ext cx="4247608" cy="2501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799" lvl="1" indent="-215899" algn="l">
              <a:lnSpc>
                <a:spcPts val="2799"/>
              </a:lnSpc>
              <a:buFont typeface="Arial"/>
              <a:buChar char="•"/>
            </a:pPr>
            <a:r>
              <a:rPr lang="en-US" sz="1999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Christian Bernal - 7 puntos</a:t>
            </a:r>
          </a:p>
          <a:p>
            <a:pPr marL="431799" lvl="1" indent="-215899" algn="l">
              <a:lnSpc>
                <a:spcPts val="2799"/>
              </a:lnSpc>
              <a:buFont typeface="Arial"/>
              <a:buChar char="•"/>
            </a:pPr>
            <a:r>
              <a:rPr lang="en-US" sz="1999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Ana Maalouf - 5 puntos</a:t>
            </a:r>
          </a:p>
          <a:p>
            <a:pPr marL="431799" lvl="1" indent="-215899" algn="l">
              <a:lnSpc>
                <a:spcPts val="2799"/>
              </a:lnSpc>
              <a:buFont typeface="Arial"/>
              <a:buChar char="•"/>
            </a:pPr>
            <a:r>
              <a:rPr lang="en-US" sz="1999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Natalia Rodríguez - 4 puntos</a:t>
            </a:r>
          </a:p>
          <a:p>
            <a:pPr marL="431799" lvl="1" indent="-215899" algn="l">
              <a:lnSpc>
                <a:spcPts val="2799"/>
              </a:lnSpc>
              <a:buFont typeface="Arial"/>
              <a:buChar char="•"/>
            </a:pPr>
            <a:r>
              <a:rPr lang="en-US" sz="1999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Ximena Sanchez - 4 puntos</a:t>
            </a:r>
          </a:p>
          <a:p>
            <a:pPr marL="431799" lvl="1" indent="-215899" algn="l">
              <a:lnSpc>
                <a:spcPts val="2799"/>
              </a:lnSpc>
              <a:buFont typeface="Arial"/>
              <a:buChar char="•"/>
            </a:pPr>
            <a:r>
              <a:rPr lang="en-US" sz="1999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Santiago Fernandez - 2 puntos</a:t>
            </a:r>
          </a:p>
          <a:p>
            <a:pPr algn="ctr">
              <a:lnSpc>
                <a:spcPts val="2799"/>
              </a:lnSpc>
            </a:pPr>
            <a:endParaRPr lang="en-US" sz="1999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2799"/>
              </a:lnSpc>
            </a:pPr>
            <a:endParaRPr lang="en-US" sz="1999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4785272" y="427625"/>
            <a:ext cx="8923884" cy="967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40"/>
              </a:lnSpc>
            </a:pPr>
            <a:r>
              <a:rPr lang="en-US" sz="5672" b="1" dirty="0">
                <a:solidFill>
                  <a:srgbClr val="FC4C02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CLUB DE CAMPEONES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grpSp>
        <p:nvGrpSpPr>
          <p:cNvPr id="3" name="Group 3"/>
          <p:cNvGrpSpPr/>
          <p:nvPr/>
        </p:nvGrpSpPr>
        <p:grpSpPr>
          <a:xfrm>
            <a:off x="385337" y="4065560"/>
            <a:ext cx="4247608" cy="3522519"/>
            <a:chOff x="0" y="0"/>
            <a:chExt cx="5663477" cy="4696692"/>
          </a:xfrm>
        </p:grpSpPr>
        <p:grpSp>
          <p:nvGrpSpPr>
            <p:cNvPr id="4" name="Group 4"/>
            <p:cNvGrpSpPr/>
            <p:nvPr/>
          </p:nvGrpSpPr>
          <p:grpSpPr>
            <a:xfrm>
              <a:off x="1180295" y="0"/>
              <a:ext cx="3947842" cy="3947392"/>
              <a:chOff x="0" y="0"/>
              <a:chExt cx="6350013" cy="6349289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2" y="-1"/>
                <a:ext cx="6350000" cy="634929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290">
                    <a:moveTo>
                      <a:pt x="5589297" y="1006730"/>
                    </a:moveTo>
                    <a:cubicBezTo>
                      <a:pt x="5465117" y="791694"/>
                      <a:pt x="5239933" y="671386"/>
                      <a:pt x="5008285" y="671221"/>
                    </a:cubicBezTo>
                    <a:lnTo>
                      <a:pt x="5008323" y="671183"/>
                    </a:lnTo>
                    <a:cubicBezTo>
                      <a:pt x="4776675" y="670980"/>
                      <a:pt x="4551453" y="550686"/>
                      <a:pt x="4427311" y="335675"/>
                    </a:cubicBezTo>
                    <a:cubicBezTo>
                      <a:pt x="4242069" y="14784"/>
                      <a:pt x="3831782" y="-95135"/>
                      <a:pt x="3510892" y="90146"/>
                    </a:cubicBezTo>
                    <a:lnTo>
                      <a:pt x="3510841" y="90184"/>
                    </a:lnTo>
                    <a:lnTo>
                      <a:pt x="3510841" y="89980"/>
                    </a:lnTo>
                    <a:cubicBezTo>
                      <a:pt x="3311540" y="204801"/>
                      <a:pt x="3058606" y="213894"/>
                      <a:pt x="2844523" y="92495"/>
                    </a:cubicBezTo>
                    <a:cubicBezTo>
                      <a:pt x="2741495" y="31767"/>
                      <a:pt x="2624048" y="-177"/>
                      <a:pt x="2504455" y="1"/>
                    </a:cubicBezTo>
                    <a:cubicBezTo>
                      <a:pt x="2256157" y="1"/>
                      <a:pt x="2039393" y="134913"/>
                      <a:pt x="1923366" y="335433"/>
                    </a:cubicBezTo>
                    <a:lnTo>
                      <a:pt x="1923366" y="335395"/>
                    </a:lnTo>
                    <a:cubicBezTo>
                      <a:pt x="1807377" y="535877"/>
                      <a:pt x="1590563" y="670790"/>
                      <a:pt x="1342303" y="670790"/>
                    </a:cubicBezTo>
                    <a:cubicBezTo>
                      <a:pt x="971781" y="670790"/>
                      <a:pt x="671438" y="971132"/>
                      <a:pt x="671438" y="1341654"/>
                    </a:cubicBezTo>
                    <a:lnTo>
                      <a:pt x="671438" y="1341731"/>
                    </a:lnTo>
                    <a:lnTo>
                      <a:pt x="671235" y="1341654"/>
                    </a:lnTo>
                    <a:cubicBezTo>
                      <a:pt x="671032" y="1571537"/>
                      <a:pt x="552554" y="1795019"/>
                      <a:pt x="340654" y="1919771"/>
                    </a:cubicBezTo>
                    <a:cubicBezTo>
                      <a:pt x="236398" y="1978609"/>
                      <a:pt x="149886" y="2064406"/>
                      <a:pt x="90185" y="2168170"/>
                    </a:cubicBezTo>
                    <a:cubicBezTo>
                      <a:pt x="-33970" y="2383232"/>
                      <a:pt x="-25525" y="2638388"/>
                      <a:pt x="90147" y="2839111"/>
                    </a:cubicBezTo>
                    <a:lnTo>
                      <a:pt x="90109" y="2839111"/>
                    </a:lnTo>
                    <a:cubicBezTo>
                      <a:pt x="205691" y="3039797"/>
                      <a:pt x="214137" y="3294978"/>
                      <a:pt x="89982" y="3510014"/>
                    </a:cubicBezTo>
                    <a:cubicBezTo>
                      <a:pt x="-95248" y="3830867"/>
                      <a:pt x="14658" y="4241153"/>
                      <a:pt x="335549" y="4426434"/>
                    </a:cubicBezTo>
                    <a:lnTo>
                      <a:pt x="335587" y="4426472"/>
                    </a:lnTo>
                    <a:lnTo>
                      <a:pt x="335460" y="4426561"/>
                    </a:lnTo>
                    <a:cubicBezTo>
                      <a:pt x="535980" y="4542499"/>
                      <a:pt x="670829" y="4759313"/>
                      <a:pt x="670829" y="5007611"/>
                    </a:cubicBezTo>
                    <a:cubicBezTo>
                      <a:pt x="670829" y="5378134"/>
                      <a:pt x="971171" y="5678476"/>
                      <a:pt x="1341681" y="5678476"/>
                    </a:cubicBezTo>
                    <a:cubicBezTo>
                      <a:pt x="1589991" y="5678476"/>
                      <a:pt x="1806717" y="5813362"/>
                      <a:pt x="1922782" y="6013883"/>
                    </a:cubicBezTo>
                    <a:cubicBezTo>
                      <a:pt x="2038771" y="6214314"/>
                      <a:pt x="2255573" y="6349290"/>
                      <a:pt x="2503845" y="6349290"/>
                    </a:cubicBezTo>
                    <a:cubicBezTo>
                      <a:pt x="2623437" y="6349444"/>
                      <a:pt x="2740879" y="6317498"/>
                      <a:pt x="2843913" y="6256783"/>
                    </a:cubicBezTo>
                    <a:cubicBezTo>
                      <a:pt x="3057946" y="6135409"/>
                      <a:pt x="3310943" y="6144502"/>
                      <a:pt x="3510231" y="6259361"/>
                    </a:cubicBezTo>
                    <a:lnTo>
                      <a:pt x="3510231" y="6259120"/>
                    </a:lnTo>
                    <a:lnTo>
                      <a:pt x="3510270" y="6259196"/>
                    </a:lnTo>
                    <a:cubicBezTo>
                      <a:pt x="3831160" y="6444438"/>
                      <a:pt x="4241447" y="6334482"/>
                      <a:pt x="4426740" y="6013629"/>
                    </a:cubicBezTo>
                    <a:cubicBezTo>
                      <a:pt x="4550882" y="5798630"/>
                      <a:pt x="4776066" y="5678311"/>
                      <a:pt x="5007714" y="5678145"/>
                    </a:cubicBezTo>
                    <a:lnTo>
                      <a:pt x="5007663" y="5678057"/>
                    </a:lnTo>
                    <a:cubicBezTo>
                      <a:pt x="5239311" y="5677892"/>
                      <a:pt x="5464533" y="5557572"/>
                      <a:pt x="5588637" y="5342573"/>
                    </a:cubicBezTo>
                    <a:cubicBezTo>
                      <a:pt x="5649762" y="5236719"/>
                      <a:pt x="5678769" y="5121098"/>
                      <a:pt x="5678642" y="5007078"/>
                    </a:cubicBezTo>
                    <a:lnTo>
                      <a:pt x="5678731" y="5007154"/>
                    </a:lnTo>
                    <a:cubicBezTo>
                      <a:pt x="5678934" y="4783710"/>
                      <a:pt x="5790897" y="4566222"/>
                      <a:pt x="5991811" y="4439692"/>
                    </a:cubicBezTo>
                    <a:cubicBezTo>
                      <a:pt x="6100117" y="4382745"/>
                      <a:pt x="6194110" y="4295484"/>
                      <a:pt x="6259781" y="4181730"/>
                    </a:cubicBezTo>
                    <a:cubicBezTo>
                      <a:pt x="6383975" y="3966617"/>
                      <a:pt x="6375529" y="3711436"/>
                      <a:pt x="6259870" y="3510751"/>
                    </a:cubicBezTo>
                    <a:lnTo>
                      <a:pt x="6259908" y="3510751"/>
                    </a:lnTo>
                    <a:cubicBezTo>
                      <a:pt x="6144287" y="3310066"/>
                      <a:pt x="6135829" y="3054884"/>
                      <a:pt x="6259997" y="2839835"/>
                    </a:cubicBezTo>
                    <a:cubicBezTo>
                      <a:pt x="6445278" y="2518944"/>
                      <a:pt x="6335321" y="2108696"/>
                      <a:pt x="6014430" y="1923416"/>
                    </a:cubicBezTo>
                    <a:lnTo>
                      <a:pt x="6014379" y="1923365"/>
                    </a:lnTo>
                    <a:lnTo>
                      <a:pt x="6014506" y="1923327"/>
                    </a:lnTo>
                    <a:cubicBezTo>
                      <a:pt x="5815599" y="1808240"/>
                      <a:pt x="5681309" y="1593953"/>
                      <a:pt x="5679188" y="1348131"/>
                    </a:cubicBezTo>
                    <a:cubicBezTo>
                      <a:pt x="5680356" y="1232130"/>
                      <a:pt x="5651438" y="1114401"/>
                      <a:pt x="5589297" y="1006730"/>
                    </a:cubicBezTo>
                  </a:path>
                </a:pathLst>
              </a:custGeom>
              <a:blipFill>
                <a:blip r:embed="rId3"/>
                <a:stretch>
                  <a:fillRect t="-6243" b="-6243"/>
                </a:stretch>
              </a:blipFill>
            </p:spPr>
            <p:txBody>
              <a:bodyPr/>
              <a:lstStyle/>
              <a:p>
                <a:endParaRPr lang="es-MX"/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0" y="4184423"/>
              <a:ext cx="5663477" cy="5122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07"/>
                </a:lnSpc>
                <a:spcBef>
                  <a:spcPct val="0"/>
                </a:spcBef>
              </a:pPr>
              <a:r>
                <a:rPr lang="en-US" sz="2219">
                  <a:solidFill>
                    <a:srgbClr val="303642"/>
                  </a:solidFill>
                  <a:latin typeface="Poppins"/>
                  <a:ea typeface="Poppins"/>
                  <a:cs typeface="Poppins"/>
                  <a:sym typeface="Poppins"/>
                </a:rPr>
                <a:t>Ruben Hernández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4338534" y="4065560"/>
            <a:ext cx="4247608" cy="3522519"/>
            <a:chOff x="0" y="0"/>
            <a:chExt cx="5663477" cy="4696692"/>
          </a:xfrm>
        </p:grpSpPr>
        <p:grpSp>
          <p:nvGrpSpPr>
            <p:cNvPr id="8" name="Group 8"/>
            <p:cNvGrpSpPr/>
            <p:nvPr/>
          </p:nvGrpSpPr>
          <p:grpSpPr>
            <a:xfrm>
              <a:off x="1158797" y="0"/>
              <a:ext cx="3947842" cy="3947392"/>
              <a:chOff x="0" y="0"/>
              <a:chExt cx="6350013" cy="6349289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-2" y="-1"/>
                <a:ext cx="6350000" cy="634929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290">
                    <a:moveTo>
                      <a:pt x="5589297" y="1006730"/>
                    </a:moveTo>
                    <a:cubicBezTo>
                      <a:pt x="5465117" y="791694"/>
                      <a:pt x="5239933" y="671386"/>
                      <a:pt x="5008285" y="671221"/>
                    </a:cubicBezTo>
                    <a:lnTo>
                      <a:pt x="5008323" y="671183"/>
                    </a:lnTo>
                    <a:cubicBezTo>
                      <a:pt x="4776675" y="670980"/>
                      <a:pt x="4551453" y="550686"/>
                      <a:pt x="4427311" y="335675"/>
                    </a:cubicBezTo>
                    <a:cubicBezTo>
                      <a:pt x="4242069" y="14784"/>
                      <a:pt x="3831782" y="-95135"/>
                      <a:pt x="3510892" y="90146"/>
                    </a:cubicBezTo>
                    <a:lnTo>
                      <a:pt x="3510841" y="90184"/>
                    </a:lnTo>
                    <a:lnTo>
                      <a:pt x="3510841" y="89980"/>
                    </a:lnTo>
                    <a:cubicBezTo>
                      <a:pt x="3311540" y="204801"/>
                      <a:pt x="3058606" y="213894"/>
                      <a:pt x="2844523" y="92495"/>
                    </a:cubicBezTo>
                    <a:cubicBezTo>
                      <a:pt x="2741495" y="31767"/>
                      <a:pt x="2624048" y="-177"/>
                      <a:pt x="2504455" y="1"/>
                    </a:cubicBezTo>
                    <a:cubicBezTo>
                      <a:pt x="2256157" y="1"/>
                      <a:pt x="2039393" y="134913"/>
                      <a:pt x="1923366" y="335433"/>
                    </a:cubicBezTo>
                    <a:lnTo>
                      <a:pt x="1923366" y="335395"/>
                    </a:lnTo>
                    <a:cubicBezTo>
                      <a:pt x="1807377" y="535877"/>
                      <a:pt x="1590563" y="670790"/>
                      <a:pt x="1342303" y="670790"/>
                    </a:cubicBezTo>
                    <a:cubicBezTo>
                      <a:pt x="971781" y="670790"/>
                      <a:pt x="671438" y="971132"/>
                      <a:pt x="671438" y="1341654"/>
                    </a:cubicBezTo>
                    <a:lnTo>
                      <a:pt x="671438" y="1341731"/>
                    </a:lnTo>
                    <a:lnTo>
                      <a:pt x="671235" y="1341654"/>
                    </a:lnTo>
                    <a:cubicBezTo>
                      <a:pt x="671032" y="1571537"/>
                      <a:pt x="552554" y="1795019"/>
                      <a:pt x="340654" y="1919771"/>
                    </a:cubicBezTo>
                    <a:cubicBezTo>
                      <a:pt x="236398" y="1978609"/>
                      <a:pt x="149886" y="2064406"/>
                      <a:pt x="90185" y="2168170"/>
                    </a:cubicBezTo>
                    <a:cubicBezTo>
                      <a:pt x="-33970" y="2383232"/>
                      <a:pt x="-25525" y="2638388"/>
                      <a:pt x="90147" y="2839111"/>
                    </a:cubicBezTo>
                    <a:lnTo>
                      <a:pt x="90109" y="2839111"/>
                    </a:lnTo>
                    <a:cubicBezTo>
                      <a:pt x="205691" y="3039797"/>
                      <a:pt x="214137" y="3294978"/>
                      <a:pt x="89982" y="3510014"/>
                    </a:cubicBezTo>
                    <a:cubicBezTo>
                      <a:pt x="-95248" y="3830867"/>
                      <a:pt x="14658" y="4241153"/>
                      <a:pt x="335549" y="4426434"/>
                    </a:cubicBezTo>
                    <a:lnTo>
                      <a:pt x="335587" y="4426472"/>
                    </a:lnTo>
                    <a:lnTo>
                      <a:pt x="335460" y="4426561"/>
                    </a:lnTo>
                    <a:cubicBezTo>
                      <a:pt x="535980" y="4542499"/>
                      <a:pt x="670829" y="4759313"/>
                      <a:pt x="670829" y="5007611"/>
                    </a:cubicBezTo>
                    <a:cubicBezTo>
                      <a:pt x="670829" y="5378134"/>
                      <a:pt x="971171" y="5678476"/>
                      <a:pt x="1341681" y="5678476"/>
                    </a:cubicBezTo>
                    <a:cubicBezTo>
                      <a:pt x="1589991" y="5678476"/>
                      <a:pt x="1806717" y="5813362"/>
                      <a:pt x="1922782" y="6013883"/>
                    </a:cubicBezTo>
                    <a:cubicBezTo>
                      <a:pt x="2038771" y="6214314"/>
                      <a:pt x="2255573" y="6349290"/>
                      <a:pt x="2503845" y="6349290"/>
                    </a:cubicBezTo>
                    <a:cubicBezTo>
                      <a:pt x="2623437" y="6349444"/>
                      <a:pt x="2740879" y="6317498"/>
                      <a:pt x="2843913" y="6256783"/>
                    </a:cubicBezTo>
                    <a:cubicBezTo>
                      <a:pt x="3057946" y="6135409"/>
                      <a:pt x="3310943" y="6144502"/>
                      <a:pt x="3510231" y="6259361"/>
                    </a:cubicBezTo>
                    <a:lnTo>
                      <a:pt x="3510231" y="6259120"/>
                    </a:lnTo>
                    <a:lnTo>
                      <a:pt x="3510270" y="6259196"/>
                    </a:lnTo>
                    <a:cubicBezTo>
                      <a:pt x="3831160" y="6444438"/>
                      <a:pt x="4241447" y="6334482"/>
                      <a:pt x="4426740" y="6013629"/>
                    </a:cubicBezTo>
                    <a:cubicBezTo>
                      <a:pt x="4550882" y="5798630"/>
                      <a:pt x="4776066" y="5678311"/>
                      <a:pt x="5007714" y="5678145"/>
                    </a:cubicBezTo>
                    <a:lnTo>
                      <a:pt x="5007663" y="5678057"/>
                    </a:lnTo>
                    <a:cubicBezTo>
                      <a:pt x="5239311" y="5677892"/>
                      <a:pt x="5464533" y="5557572"/>
                      <a:pt x="5588637" y="5342573"/>
                    </a:cubicBezTo>
                    <a:cubicBezTo>
                      <a:pt x="5649762" y="5236719"/>
                      <a:pt x="5678769" y="5121098"/>
                      <a:pt x="5678642" y="5007078"/>
                    </a:cubicBezTo>
                    <a:lnTo>
                      <a:pt x="5678731" y="5007154"/>
                    </a:lnTo>
                    <a:cubicBezTo>
                      <a:pt x="5678934" y="4783710"/>
                      <a:pt x="5790897" y="4566222"/>
                      <a:pt x="5991811" y="4439692"/>
                    </a:cubicBezTo>
                    <a:cubicBezTo>
                      <a:pt x="6100117" y="4382745"/>
                      <a:pt x="6194110" y="4295484"/>
                      <a:pt x="6259781" y="4181730"/>
                    </a:cubicBezTo>
                    <a:cubicBezTo>
                      <a:pt x="6383975" y="3966617"/>
                      <a:pt x="6375529" y="3711436"/>
                      <a:pt x="6259870" y="3510751"/>
                    </a:cubicBezTo>
                    <a:lnTo>
                      <a:pt x="6259908" y="3510751"/>
                    </a:lnTo>
                    <a:cubicBezTo>
                      <a:pt x="6144287" y="3310066"/>
                      <a:pt x="6135829" y="3054884"/>
                      <a:pt x="6259997" y="2839835"/>
                    </a:cubicBezTo>
                    <a:cubicBezTo>
                      <a:pt x="6445278" y="2518944"/>
                      <a:pt x="6335321" y="2108696"/>
                      <a:pt x="6014430" y="1923416"/>
                    </a:cubicBezTo>
                    <a:lnTo>
                      <a:pt x="6014379" y="1923365"/>
                    </a:lnTo>
                    <a:lnTo>
                      <a:pt x="6014506" y="1923327"/>
                    </a:lnTo>
                    <a:cubicBezTo>
                      <a:pt x="5815599" y="1808240"/>
                      <a:pt x="5681309" y="1593953"/>
                      <a:pt x="5679188" y="1348131"/>
                    </a:cubicBezTo>
                    <a:cubicBezTo>
                      <a:pt x="5680356" y="1232130"/>
                      <a:pt x="5651438" y="1114401"/>
                      <a:pt x="5589297" y="1006730"/>
                    </a:cubicBezTo>
                  </a:path>
                </a:pathLst>
              </a:custGeom>
              <a:blipFill>
                <a:blip r:embed="rId4"/>
                <a:stretch>
                  <a:fillRect t="-11306" b="-11306"/>
                </a:stretch>
              </a:blipFill>
            </p:spPr>
            <p:txBody>
              <a:bodyPr/>
              <a:lstStyle/>
              <a:p>
                <a:endParaRPr lang="es-MX"/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0" y="4184423"/>
              <a:ext cx="5663477" cy="5122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07"/>
                </a:lnSpc>
                <a:spcBef>
                  <a:spcPct val="0"/>
                </a:spcBef>
              </a:pPr>
              <a:r>
                <a:rPr lang="en-US" sz="2219">
                  <a:solidFill>
                    <a:srgbClr val="303642"/>
                  </a:solidFill>
                  <a:latin typeface="Poppins"/>
                  <a:ea typeface="Poppins"/>
                  <a:cs typeface="Poppins"/>
                  <a:sym typeface="Poppins"/>
                </a:rPr>
                <a:t>Gabriela de Anda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144000" y="4150232"/>
            <a:ext cx="4247608" cy="3447139"/>
            <a:chOff x="0" y="0"/>
            <a:chExt cx="5663477" cy="4596185"/>
          </a:xfrm>
        </p:grpSpPr>
        <p:grpSp>
          <p:nvGrpSpPr>
            <p:cNvPr id="12" name="Group 12"/>
            <p:cNvGrpSpPr/>
            <p:nvPr/>
          </p:nvGrpSpPr>
          <p:grpSpPr>
            <a:xfrm>
              <a:off x="716977" y="0"/>
              <a:ext cx="3947842" cy="3947392"/>
              <a:chOff x="0" y="0"/>
              <a:chExt cx="6350013" cy="6349289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-2" y="-1"/>
                <a:ext cx="6350000" cy="634929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290">
                    <a:moveTo>
                      <a:pt x="5589297" y="1006730"/>
                    </a:moveTo>
                    <a:cubicBezTo>
                      <a:pt x="5465117" y="791694"/>
                      <a:pt x="5239933" y="671386"/>
                      <a:pt x="5008285" y="671221"/>
                    </a:cubicBezTo>
                    <a:lnTo>
                      <a:pt x="5008323" y="671183"/>
                    </a:lnTo>
                    <a:cubicBezTo>
                      <a:pt x="4776675" y="670980"/>
                      <a:pt x="4551453" y="550686"/>
                      <a:pt x="4427311" y="335675"/>
                    </a:cubicBezTo>
                    <a:cubicBezTo>
                      <a:pt x="4242069" y="14784"/>
                      <a:pt x="3831782" y="-95135"/>
                      <a:pt x="3510892" y="90146"/>
                    </a:cubicBezTo>
                    <a:lnTo>
                      <a:pt x="3510841" y="90184"/>
                    </a:lnTo>
                    <a:lnTo>
                      <a:pt x="3510841" y="89980"/>
                    </a:lnTo>
                    <a:cubicBezTo>
                      <a:pt x="3311540" y="204801"/>
                      <a:pt x="3058606" y="213894"/>
                      <a:pt x="2844523" y="92495"/>
                    </a:cubicBezTo>
                    <a:cubicBezTo>
                      <a:pt x="2741495" y="31767"/>
                      <a:pt x="2624048" y="-177"/>
                      <a:pt x="2504455" y="1"/>
                    </a:cubicBezTo>
                    <a:cubicBezTo>
                      <a:pt x="2256157" y="1"/>
                      <a:pt x="2039393" y="134913"/>
                      <a:pt x="1923366" y="335433"/>
                    </a:cubicBezTo>
                    <a:lnTo>
                      <a:pt x="1923366" y="335395"/>
                    </a:lnTo>
                    <a:cubicBezTo>
                      <a:pt x="1807377" y="535877"/>
                      <a:pt x="1590563" y="670790"/>
                      <a:pt x="1342303" y="670790"/>
                    </a:cubicBezTo>
                    <a:cubicBezTo>
                      <a:pt x="971781" y="670790"/>
                      <a:pt x="671438" y="971132"/>
                      <a:pt x="671438" y="1341654"/>
                    </a:cubicBezTo>
                    <a:lnTo>
                      <a:pt x="671438" y="1341731"/>
                    </a:lnTo>
                    <a:lnTo>
                      <a:pt x="671235" y="1341654"/>
                    </a:lnTo>
                    <a:cubicBezTo>
                      <a:pt x="671032" y="1571537"/>
                      <a:pt x="552554" y="1795019"/>
                      <a:pt x="340654" y="1919771"/>
                    </a:cubicBezTo>
                    <a:cubicBezTo>
                      <a:pt x="236398" y="1978609"/>
                      <a:pt x="149886" y="2064406"/>
                      <a:pt x="90185" y="2168170"/>
                    </a:cubicBezTo>
                    <a:cubicBezTo>
                      <a:pt x="-33970" y="2383232"/>
                      <a:pt x="-25525" y="2638388"/>
                      <a:pt x="90147" y="2839111"/>
                    </a:cubicBezTo>
                    <a:lnTo>
                      <a:pt x="90109" y="2839111"/>
                    </a:lnTo>
                    <a:cubicBezTo>
                      <a:pt x="205691" y="3039797"/>
                      <a:pt x="214137" y="3294978"/>
                      <a:pt x="89982" y="3510014"/>
                    </a:cubicBezTo>
                    <a:cubicBezTo>
                      <a:pt x="-95248" y="3830867"/>
                      <a:pt x="14658" y="4241153"/>
                      <a:pt x="335549" y="4426434"/>
                    </a:cubicBezTo>
                    <a:lnTo>
                      <a:pt x="335587" y="4426472"/>
                    </a:lnTo>
                    <a:lnTo>
                      <a:pt x="335460" y="4426561"/>
                    </a:lnTo>
                    <a:cubicBezTo>
                      <a:pt x="535980" y="4542499"/>
                      <a:pt x="670829" y="4759313"/>
                      <a:pt x="670829" y="5007611"/>
                    </a:cubicBezTo>
                    <a:cubicBezTo>
                      <a:pt x="670829" y="5378134"/>
                      <a:pt x="971171" y="5678476"/>
                      <a:pt x="1341681" y="5678476"/>
                    </a:cubicBezTo>
                    <a:cubicBezTo>
                      <a:pt x="1589991" y="5678476"/>
                      <a:pt x="1806717" y="5813362"/>
                      <a:pt x="1922782" y="6013883"/>
                    </a:cubicBezTo>
                    <a:cubicBezTo>
                      <a:pt x="2038771" y="6214314"/>
                      <a:pt x="2255573" y="6349290"/>
                      <a:pt x="2503845" y="6349290"/>
                    </a:cubicBezTo>
                    <a:cubicBezTo>
                      <a:pt x="2623437" y="6349444"/>
                      <a:pt x="2740879" y="6317498"/>
                      <a:pt x="2843913" y="6256783"/>
                    </a:cubicBezTo>
                    <a:cubicBezTo>
                      <a:pt x="3057946" y="6135409"/>
                      <a:pt x="3310943" y="6144502"/>
                      <a:pt x="3510231" y="6259361"/>
                    </a:cubicBezTo>
                    <a:lnTo>
                      <a:pt x="3510231" y="6259120"/>
                    </a:lnTo>
                    <a:lnTo>
                      <a:pt x="3510270" y="6259196"/>
                    </a:lnTo>
                    <a:cubicBezTo>
                      <a:pt x="3831160" y="6444438"/>
                      <a:pt x="4241447" y="6334482"/>
                      <a:pt x="4426740" y="6013629"/>
                    </a:cubicBezTo>
                    <a:cubicBezTo>
                      <a:pt x="4550882" y="5798630"/>
                      <a:pt x="4776066" y="5678311"/>
                      <a:pt x="5007714" y="5678145"/>
                    </a:cubicBezTo>
                    <a:lnTo>
                      <a:pt x="5007663" y="5678057"/>
                    </a:lnTo>
                    <a:cubicBezTo>
                      <a:pt x="5239311" y="5677892"/>
                      <a:pt x="5464533" y="5557572"/>
                      <a:pt x="5588637" y="5342573"/>
                    </a:cubicBezTo>
                    <a:cubicBezTo>
                      <a:pt x="5649762" y="5236719"/>
                      <a:pt x="5678769" y="5121098"/>
                      <a:pt x="5678642" y="5007078"/>
                    </a:cubicBezTo>
                    <a:lnTo>
                      <a:pt x="5678731" y="5007154"/>
                    </a:lnTo>
                    <a:cubicBezTo>
                      <a:pt x="5678934" y="4783710"/>
                      <a:pt x="5790897" y="4566222"/>
                      <a:pt x="5991811" y="4439692"/>
                    </a:cubicBezTo>
                    <a:cubicBezTo>
                      <a:pt x="6100117" y="4382745"/>
                      <a:pt x="6194110" y="4295484"/>
                      <a:pt x="6259781" y="4181730"/>
                    </a:cubicBezTo>
                    <a:cubicBezTo>
                      <a:pt x="6383975" y="3966617"/>
                      <a:pt x="6375529" y="3711436"/>
                      <a:pt x="6259870" y="3510751"/>
                    </a:cubicBezTo>
                    <a:lnTo>
                      <a:pt x="6259908" y="3510751"/>
                    </a:lnTo>
                    <a:cubicBezTo>
                      <a:pt x="6144287" y="3310066"/>
                      <a:pt x="6135829" y="3054884"/>
                      <a:pt x="6259997" y="2839835"/>
                    </a:cubicBezTo>
                    <a:cubicBezTo>
                      <a:pt x="6445278" y="2518944"/>
                      <a:pt x="6335321" y="2108696"/>
                      <a:pt x="6014430" y="1923416"/>
                    </a:cubicBezTo>
                    <a:lnTo>
                      <a:pt x="6014379" y="1923365"/>
                    </a:lnTo>
                    <a:lnTo>
                      <a:pt x="6014506" y="1923327"/>
                    </a:lnTo>
                    <a:cubicBezTo>
                      <a:pt x="5815599" y="1808240"/>
                      <a:pt x="5681309" y="1593953"/>
                      <a:pt x="5679188" y="1348131"/>
                    </a:cubicBezTo>
                    <a:cubicBezTo>
                      <a:pt x="5680356" y="1232130"/>
                      <a:pt x="5651438" y="1114401"/>
                      <a:pt x="5589297" y="1006730"/>
                    </a:cubicBezTo>
                  </a:path>
                </a:pathLst>
              </a:custGeom>
              <a:blipFill>
                <a:blip r:embed="rId5"/>
                <a:stretch>
                  <a:fillRect t="-371" b="-371"/>
                </a:stretch>
              </a:blipFill>
            </p:spPr>
            <p:txBody>
              <a:bodyPr/>
              <a:lstStyle/>
              <a:p>
                <a:endParaRPr lang="es-MX"/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0" y="4083917"/>
              <a:ext cx="5663477" cy="5122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07"/>
                </a:lnSpc>
                <a:spcBef>
                  <a:spcPct val="0"/>
                </a:spcBef>
              </a:pPr>
              <a:r>
                <a:rPr lang="en-US" sz="2219">
                  <a:solidFill>
                    <a:srgbClr val="303642"/>
                  </a:solidFill>
                  <a:latin typeface="Poppins"/>
                  <a:ea typeface="Poppins"/>
                  <a:cs typeface="Poppins"/>
                  <a:sym typeface="Poppins"/>
                </a:rPr>
                <a:t>Juan Pablo H.  - Gildardo P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15093638" y="9046869"/>
            <a:ext cx="2735366" cy="1035173"/>
          </a:xfrm>
          <a:custGeom>
            <a:avLst/>
            <a:gdLst/>
            <a:ahLst/>
            <a:cxnLst/>
            <a:rect l="l" t="t" r="r" b="b"/>
            <a:pathLst>
              <a:path w="2735366" h="1035173">
                <a:moveTo>
                  <a:pt x="0" y="0"/>
                </a:moveTo>
                <a:lnTo>
                  <a:pt x="2735366" y="0"/>
                </a:lnTo>
                <a:lnTo>
                  <a:pt x="2735366" y="1035173"/>
                </a:lnTo>
                <a:lnTo>
                  <a:pt x="0" y="103517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6" name="Freeform 16"/>
          <p:cNvSpPr/>
          <p:nvPr/>
        </p:nvSpPr>
        <p:spPr>
          <a:xfrm>
            <a:off x="9776767" y="-2232866"/>
            <a:ext cx="9335221" cy="13010761"/>
          </a:xfrm>
          <a:custGeom>
            <a:avLst/>
            <a:gdLst/>
            <a:ahLst/>
            <a:cxnLst/>
            <a:rect l="l" t="t" r="r" b="b"/>
            <a:pathLst>
              <a:path w="9335221" h="13010761">
                <a:moveTo>
                  <a:pt x="0" y="0"/>
                </a:moveTo>
                <a:lnTo>
                  <a:pt x="9335221" y="0"/>
                </a:lnTo>
                <a:lnTo>
                  <a:pt x="9335221" y="13010761"/>
                </a:lnTo>
                <a:lnTo>
                  <a:pt x="0" y="1301076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7" name="TextBox 17"/>
          <p:cNvSpPr txBox="1"/>
          <p:nvPr/>
        </p:nvSpPr>
        <p:spPr>
          <a:xfrm>
            <a:off x="5765807" y="1404409"/>
            <a:ext cx="6756386" cy="967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40"/>
              </a:lnSpc>
            </a:pPr>
            <a:r>
              <a:rPr lang="en-US" sz="5672" b="1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LIGA ASCENSO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071087" y="2304992"/>
            <a:ext cx="8145827" cy="400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7"/>
              </a:lnSpc>
              <a:spcBef>
                <a:spcPct val="0"/>
              </a:spcBef>
            </a:pPr>
            <a:r>
              <a:rPr lang="en-US" sz="2219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TOP 3 - Acumulado cierre enero 2026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857441" y="7629052"/>
            <a:ext cx="1293268" cy="825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00"/>
              </a:lnSpc>
            </a:pPr>
            <a:r>
              <a:rPr lang="en-US" sz="2285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9 puntos</a:t>
            </a:r>
          </a:p>
          <a:p>
            <a:pPr algn="l">
              <a:lnSpc>
                <a:spcPts val="3200"/>
              </a:lnSpc>
              <a:spcBef>
                <a:spcPct val="0"/>
              </a:spcBef>
            </a:pPr>
            <a:endParaRPr lang="en-US" sz="2285" b="1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5532837" y="7629052"/>
            <a:ext cx="1302780" cy="421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00"/>
              </a:lnSpc>
              <a:spcBef>
                <a:spcPct val="0"/>
              </a:spcBef>
            </a:pPr>
            <a:r>
              <a:rPr lang="en-US" sz="2285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8 puntos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774383" y="7658082"/>
            <a:ext cx="1270006" cy="421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00"/>
              </a:lnSpc>
              <a:spcBef>
                <a:spcPct val="0"/>
              </a:spcBef>
            </a:pPr>
            <a:r>
              <a:rPr lang="en-US" sz="2285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7 puntos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896392" y="8271844"/>
            <a:ext cx="4247608" cy="2230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20" lvl="1" indent="-194310" algn="l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Iliana Cortes - 5 puntos</a:t>
            </a:r>
          </a:p>
          <a:p>
            <a:pPr marL="388620" lvl="1" indent="-194310" algn="l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Axel Arreola - 5 puntos</a:t>
            </a:r>
          </a:p>
          <a:p>
            <a:pPr marL="388620" lvl="1" indent="-194310" algn="l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Regina Tena - 5 puntos</a:t>
            </a:r>
          </a:p>
          <a:p>
            <a:pPr marL="388620" lvl="1" indent="-194310" algn="l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Elena Gutierrez - 4 puntos</a:t>
            </a:r>
          </a:p>
          <a:p>
            <a:pPr marL="388620" lvl="1" indent="-194310" algn="l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Juan Beltrán - 2 puntos</a:t>
            </a:r>
          </a:p>
          <a:p>
            <a:pPr algn="ctr">
              <a:lnSpc>
                <a:spcPts val="2520"/>
              </a:lnSpc>
            </a:pPr>
            <a:endParaRPr lang="en-US" sz="18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2520"/>
              </a:lnSpc>
            </a:pPr>
            <a:endParaRPr lang="en-US" sz="18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1126</Words>
  <Application>Microsoft Office PowerPoint</Application>
  <PresentationFormat>Personalizado</PresentationFormat>
  <Paragraphs>231</Paragraphs>
  <Slides>15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8" baseType="lpstr">
      <vt:lpstr>Calibri (MS)</vt:lpstr>
      <vt:lpstr>Open Sans</vt:lpstr>
      <vt:lpstr>Open Sans Bold</vt:lpstr>
      <vt:lpstr>Roboto Bold</vt:lpstr>
      <vt:lpstr>Poppins</vt:lpstr>
      <vt:lpstr>Poppins Bold</vt:lpstr>
      <vt:lpstr>Arial</vt:lpstr>
      <vt:lpstr>League Spartan</vt:lpstr>
      <vt:lpstr>Calibri</vt:lpstr>
      <vt:lpstr>Roboto</vt:lpstr>
      <vt:lpstr>Poppins Bold Italics</vt:lpstr>
      <vt:lpstr>Office Theme</vt:lpstr>
      <vt:lpstr>Worksheet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Copia de Black And Purple Organic Modern Kick Off Meeting Presentation</dc:title>
  <dc:creator>Gabriela Rodriguez</dc:creator>
  <cp:lastModifiedBy>Gabriela Rodriguez</cp:lastModifiedBy>
  <cp:revision>2</cp:revision>
  <dcterms:created xsi:type="dcterms:W3CDTF">2006-08-16T00:00:00Z</dcterms:created>
  <dcterms:modified xsi:type="dcterms:W3CDTF">2026-02-24T19:52:16Z</dcterms:modified>
  <dc:identifier>DAHBnToRfTM</dc:identifier>
</cp:coreProperties>
</file>