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7" r:id="rId2"/>
    <p:sldId id="258" r:id="rId3"/>
    <p:sldId id="259" r:id="rId4"/>
    <p:sldId id="280" r:id="rId5"/>
    <p:sldId id="282" r:id="rId6"/>
    <p:sldId id="281" r:id="rId7"/>
    <p:sldId id="261" r:id="rId8"/>
    <p:sldId id="278" r:id="rId9"/>
    <p:sldId id="279" r:id="rId10"/>
    <p:sldId id="262" r:id="rId11"/>
    <p:sldId id="263" r:id="rId12"/>
    <p:sldId id="264" r:id="rId13"/>
    <p:sldId id="265" r:id="rId14"/>
    <p:sldId id="270" r:id="rId15"/>
  </p:sldIdLst>
  <p:sldSz cx="18288000" cy="10287000"/>
  <p:notesSz cx="6858000" cy="9144000"/>
  <p:embeddedFontLst>
    <p:embeddedFont>
      <p:font typeface="Calibri (MS)" panose="020B0604020202020204" charset="0"/>
      <p:regular r:id="rId16"/>
    </p:embeddedFont>
    <p:embeddedFont>
      <p:font typeface="League Spartan" panose="020B0604020202020204" charset="0"/>
      <p:regular r:id="rId17"/>
    </p:embeddedFont>
    <p:embeddedFont>
      <p:font typeface="Poppins" panose="020B0604020202020204" charset="0"/>
      <p:regular r:id="rId18"/>
    </p:embeddedFont>
    <p:embeddedFont>
      <p:font typeface="Poppins Bold" panose="020B0604020202020204" charset="0"/>
      <p:regular r:id="rId19"/>
    </p:embeddedFont>
    <p:embeddedFont>
      <p:font typeface="Poppins Bold Italics" panose="020B0604020202020204" charset="0"/>
      <p:regular r:id="rId20"/>
    </p:embeddedFont>
    <p:embeddedFont>
      <p:font typeface="Roboto" panose="020B0604020202020204" charset="0"/>
      <p:regular r:id="rId21"/>
    </p:embeddedFont>
    <p:embeddedFont>
      <p:font typeface="Roboto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22" autoAdjust="0"/>
  </p:normalViewPr>
  <p:slideViewPr>
    <p:cSldViewPr>
      <p:cViewPr varScale="1">
        <p:scale>
          <a:sx n="70" d="100"/>
          <a:sy n="70" d="100"/>
        </p:scale>
        <p:origin x="244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B97B3-AA77-7579-1606-B45488165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8124C8B-4E00-A076-74CB-E37E1914A12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D5C33ED-597D-A4D0-FE63-CE6C7DDBF294}"/>
              </a:ext>
            </a:extLst>
          </p:cNvPr>
          <p:cNvSpPr txBox="1"/>
          <p:nvPr/>
        </p:nvSpPr>
        <p:spPr>
          <a:xfrm>
            <a:off x="3504402" y="4702242"/>
            <a:ext cx="11841560" cy="1050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2"/>
              </a:lnSpc>
            </a:pPr>
            <a:r>
              <a:rPr lang="en-US" sz="6066" b="1" dirty="0">
                <a:solidFill>
                  <a:srgbClr val="FC4C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 FUTURO - CIERRE ABRIL 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2514F68B-52F2-34AC-7572-B7280F74CD6D}"/>
              </a:ext>
            </a:extLst>
          </p:cNvPr>
          <p:cNvGrpSpPr/>
          <p:nvPr/>
        </p:nvGrpSpPr>
        <p:grpSpPr>
          <a:xfrm>
            <a:off x="-1130300" y="4057750"/>
            <a:ext cx="3086100" cy="2171499"/>
            <a:chOff x="0" y="0"/>
            <a:chExt cx="812800" cy="571917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33EDFB0-3E51-A2EF-B5EC-DA489075C196}"/>
                </a:ext>
              </a:extLst>
            </p:cNvPr>
            <p:cNvSpPr/>
            <p:nvPr/>
          </p:nvSpPr>
          <p:spPr>
            <a:xfrm>
              <a:off x="0" y="0"/>
              <a:ext cx="812800" cy="571917"/>
            </a:xfrm>
            <a:custGeom>
              <a:avLst/>
              <a:gdLst/>
              <a:ahLst/>
              <a:cxnLst/>
              <a:rect l="l" t="t" r="r" b="b"/>
              <a:pathLst>
                <a:path w="812800" h="571917">
                  <a:moveTo>
                    <a:pt x="609600" y="0"/>
                  </a:moveTo>
                  <a:cubicBezTo>
                    <a:pt x="721824" y="0"/>
                    <a:pt x="812800" y="128028"/>
                    <a:pt x="812800" y="285959"/>
                  </a:cubicBezTo>
                  <a:cubicBezTo>
                    <a:pt x="812800" y="443889"/>
                    <a:pt x="721824" y="571917"/>
                    <a:pt x="609600" y="571917"/>
                  </a:cubicBezTo>
                  <a:lnTo>
                    <a:pt x="203200" y="571917"/>
                  </a:lnTo>
                  <a:cubicBezTo>
                    <a:pt x="90976" y="571917"/>
                    <a:pt x="0" y="443889"/>
                    <a:pt x="0" y="285959"/>
                  </a:cubicBezTo>
                  <a:cubicBezTo>
                    <a:pt x="0" y="12802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3594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F713B176-7BFC-E8C6-AB72-87034E99D60D}"/>
                </a:ext>
              </a:extLst>
            </p:cNvPr>
            <p:cNvSpPr txBox="1"/>
            <p:nvPr/>
          </p:nvSpPr>
          <p:spPr>
            <a:xfrm>
              <a:off x="0" y="-47625"/>
              <a:ext cx="812800" cy="619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83B89F39-8006-14E2-40DC-14E9E4EA23E2}"/>
              </a:ext>
            </a:extLst>
          </p:cNvPr>
          <p:cNvSpPr txBox="1"/>
          <p:nvPr/>
        </p:nvSpPr>
        <p:spPr>
          <a:xfrm>
            <a:off x="3722993" y="3089409"/>
            <a:ext cx="11414338" cy="1727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3"/>
              </a:lnSpc>
            </a:pPr>
            <a:r>
              <a:rPr lang="en-US" sz="10002" b="1">
                <a:solidFill>
                  <a:srgbClr val="003594"/>
                </a:solidFill>
                <a:latin typeface="Roboto Bold"/>
                <a:ea typeface="Roboto Bold"/>
                <a:cs typeface="Roboto Bold"/>
                <a:sym typeface="Roboto Bold"/>
              </a:rPr>
              <a:t>JUNTA MENSUAL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B24D152-10E6-DD20-7456-F80FC5F361AC}"/>
              </a:ext>
            </a:extLst>
          </p:cNvPr>
          <p:cNvSpPr txBox="1"/>
          <p:nvPr/>
        </p:nvSpPr>
        <p:spPr>
          <a:xfrm>
            <a:off x="3722993" y="5643539"/>
            <a:ext cx="10977156" cy="591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7"/>
              </a:lnSpc>
              <a:spcBef>
                <a:spcPct val="0"/>
              </a:spcBef>
            </a:pPr>
            <a:r>
              <a:rPr lang="en-US" sz="33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El </a:t>
            </a:r>
            <a:r>
              <a:rPr lang="en-US" sz="33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futuro</a:t>
            </a:r>
            <a:r>
              <a:rPr lang="en-US" sz="33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que</a:t>
            </a:r>
            <a:r>
              <a:rPr lang="en-US" sz="33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te</a:t>
            </a:r>
            <a:r>
              <a:rPr lang="en-US" sz="33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imaginas</a:t>
            </a:r>
            <a:r>
              <a:rPr lang="en-US" sz="33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3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el</a:t>
            </a:r>
            <a:r>
              <a:rPr lang="en-US" sz="33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respaldo</a:t>
            </a:r>
            <a:r>
              <a:rPr lang="en-US" sz="33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que</a:t>
            </a:r>
            <a:r>
              <a:rPr lang="en-US" sz="33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mereces</a:t>
            </a:r>
            <a:endParaRPr lang="en-US" sz="3319" dirty="0">
              <a:solidFill>
                <a:srgbClr val="30364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14FEE87F-6575-D432-3802-199DD7B4041C}"/>
              </a:ext>
            </a:extLst>
          </p:cNvPr>
          <p:cNvGrpSpPr/>
          <p:nvPr/>
        </p:nvGrpSpPr>
        <p:grpSpPr>
          <a:xfrm>
            <a:off x="16467343" y="4057750"/>
            <a:ext cx="3086100" cy="2171499"/>
            <a:chOff x="0" y="0"/>
            <a:chExt cx="812800" cy="571917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CBE30CE-7143-67DA-B8B3-A4C6E31E6BE5}"/>
                </a:ext>
              </a:extLst>
            </p:cNvPr>
            <p:cNvSpPr/>
            <p:nvPr/>
          </p:nvSpPr>
          <p:spPr>
            <a:xfrm>
              <a:off x="0" y="0"/>
              <a:ext cx="812800" cy="571917"/>
            </a:xfrm>
            <a:custGeom>
              <a:avLst/>
              <a:gdLst/>
              <a:ahLst/>
              <a:cxnLst/>
              <a:rect l="l" t="t" r="r" b="b"/>
              <a:pathLst>
                <a:path w="812800" h="571917">
                  <a:moveTo>
                    <a:pt x="609600" y="0"/>
                  </a:moveTo>
                  <a:cubicBezTo>
                    <a:pt x="721824" y="0"/>
                    <a:pt x="812800" y="128028"/>
                    <a:pt x="812800" y="285959"/>
                  </a:cubicBezTo>
                  <a:cubicBezTo>
                    <a:pt x="812800" y="443889"/>
                    <a:pt x="721824" y="571917"/>
                    <a:pt x="609600" y="571917"/>
                  </a:cubicBezTo>
                  <a:lnTo>
                    <a:pt x="203200" y="571917"/>
                  </a:lnTo>
                  <a:cubicBezTo>
                    <a:pt x="90976" y="571917"/>
                    <a:pt x="0" y="443889"/>
                    <a:pt x="0" y="285959"/>
                  </a:cubicBezTo>
                  <a:cubicBezTo>
                    <a:pt x="0" y="12802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3594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0683E236-F02E-71B0-44AC-C7BD40686851}"/>
                </a:ext>
              </a:extLst>
            </p:cNvPr>
            <p:cNvSpPr txBox="1"/>
            <p:nvPr/>
          </p:nvSpPr>
          <p:spPr>
            <a:xfrm>
              <a:off x="0" y="-47625"/>
              <a:ext cx="812800" cy="619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988CA323-642E-45F4-8F32-747F1C81C060}"/>
              </a:ext>
            </a:extLst>
          </p:cNvPr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2022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>
            <a:off x="9144000" y="2502270"/>
            <a:ext cx="7829920" cy="5216684"/>
          </a:xfrm>
          <a:custGeom>
            <a:avLst/>
            <a:gdLst/>
            <a:ahLst/>
            <a:cxnLst/>
            <a:rect l="l" t="t" r="r" b="b"/>
            <a:pathLst>
              <a:path w="7829920" h="5216684">
                <a:moveTo>
                  <a:pt x="0" y="0"/>
                </a:moveTo>
                <a:lnTo>
                  <a:pt x="7829920" y="0"/>
                </a:lnTo>
                <a:lnTo>
                  <a:pt x="7829920" y="5216684"/>
                </a:lnTo>
                <a:lnTo>
                  <a:pt x="0" y="52166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TextBox 9"/>
          <p:cNvSpPr txBox="1"/>
          <p:nvPr/>
        </p:nvSpPr>
        <p:spPr>
          <a:xfrm>
            <a:off x="1028700" y="1383628"/>
            <a:ext cx="13174951" cy="72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91"/>
              </a:lnSpc>
            </a:pPr>
            <a:r>
              <a:rPr lang="en-US" sz="42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ALLIANZ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582949"/>
            <a:ext cx="7664453" cy="796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12"/>
              </a:lnSpc>
            </a:pPr>
            <a:r>
              <a:rPr lang="en-US" sz="465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PUNTOS CONVENCIONES 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9160510D-EFEF-E3BF-D22F-61B64F9C90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724495"/>
              </p:ext>
            </p:extLst>
          </p:nvPr>
        </p:nvGraphicFramePr>
        <p:xfrm>
          <a:off x="1028700" y="2724681"/>
          <a:ext cx="7309112" cy="4525964"/>
        </p:xfrm>
        <a:graphic>
          <a:graphicData uri="http://schemas.openxmlformats.org/drawingml/2006/table">
            <a:tbl>
              <a:tblPr/>
              <a:tblGrid>
                <a:gridCol w="3654556">
                  <a:extLst>
                    <a:ext uri="{9D8B030D-6E8A-4147-A177-3AD203B41FA5}">
                      <a16:colId xmlns:a16="http://schemas.microsoft.com/office/drawing/2014/main" val="561109324"/>
                    </a:ext>
                  </a:extLst>
                </a:gridCol>
                <a:gridCol w="3654556">
                  <a:extLst>
                    <a:ext uri="{9D8B030D-6E8A-4147-A177-3AD203B41FA5}">
                      <a16:colId xmlns:a16="http://schemas.microsoft.com/office/drawing/2014/main" val="2958966715"/>
                    </a:ext>
                  </a:extLst>
                </a:gridCol>
              </a:tblGrid>
              <a:tr h="63856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 b="1">
                          <a:solidFill>
                            <a:srgbClr val="FFFFFF"/>
                          </a:solidFill>
                          <a:effectLst/>
                        </a:rPr>
                        <a:t>Agentes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 b="1" dirty="0">
                          <a:solidFill>
                            <a:srgbClr val="FFFFFF"/>
                          </a:solidFill>
                          <a:effectLst/>
                        </a:rPr>
                        <a:t>Puntos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228091"/>
                  </a:ext>
                </a:extLst>
              </a:tr>
              <a:tr h="63856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 dirty="0">
                          <a:effectLst/>
                        </a:rPr>
                        <a:t>Alejandro Marino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 dirty="0">
                          <a:effectLst/>
                        </a:rPr>
                        <a:t>61.6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528755"/>
                  </a:ext>
                </a:extLst>
              </a:tr>
              <a:tr h="81220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 dirty="0">
                          <a:effectLst/>
                        </a:rPr>
                        <a:t>Ximena Sánchez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 dirty="0">
                          <a:effectLst/>
                        </a:rPr>
                        <a:t>50.1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876316"/>
                  </a:ext>
                </a:extLst>
              </a:tr>
              <a:tr h="81220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 dirty="0">
                          <a:effectLst/>
                        </a:rPr>
                        <a:t>Christian Bernal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 dirty="0">
                          <a:effectLst/>
                        </a:rPr>
                        <a:t>34.2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10134"/>
                  </a:ext>
                </a:extLst>
              </a:tr>
              <a:tr h="81220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 dirty="0">
                          <a:effectLst/>
                        </a:rPr>
                        <a:t>Mónica González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 dirty="0">
                          <a:effectLst/>
                        </a:rPr>
                        <a:t>29.8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256789"/>
                  </a:ext>
                </a:extLst>
              </a:tr>
              <a:tr h="81220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 dirty="0">
                          <a:effectLst/>
                        </a:rPr>
                        <a:t>Pablo Esteinou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 dirty="0">
                          <a:effectLst/>
                        </a:rPr>
                        <a:t>26.1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91342"/>
                  </a:ext>
                </a:extLst>
              </a:tr>
            </a:tbl>
          </a:graphicData>
        </a:graphic>
      </p:graphicFrame>
      <p:sp>
        <p:nvSpPr>
          <p:cNvPr id="12" name="Rectangle 1">
            <a:extLst>
              <a:ext uri="{FF2B5EF4-FFF2-40B4-BE49-F238E27FC236}">
                <a16:creationId xmlns:a16="http://schemas.microsoft.com/office/drawing/2014/main" id="{4681B255-817C-7460-B556-55B1465A4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575" y="16002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111" b="-3411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TextBox 3"/>
          <p:cNvSpPr txBox="1"/>
          <p:nvPr/>
        </p:nvSpPr>
        <p:spPr>
          <a:xfrm>
            <a:off x="5765807" y="1404409"/>
            <a:ext cx="6756386" cy="967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sz="5672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LIGA ELITE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071087" y="2304992"/>
            <a:ext cx="8145827" cy="377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TOP 3 - Acumulado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cierre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abril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2026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18430" y="6567389"/>
            <a:ext cx="4247608" cy="38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Alejandro Marino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47772" y="6992564"/>
            <a:ext cx="2018035" cy="389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28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81.5 puntos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093110" y="6608650"/>
            <a:ext cx="4247608" cy="774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</a:pP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Ximena Sanchez</a:t>
            </a:r>
          </a:p>
          <a:p>
            <a:pPr algn="ctr">
              <a:lnSpc>
                <a:spcPts val="3107"/>
              </a:lnSpc>
              <a:spcBef>
                <a:spcPct val="0"/>
              </a:spcBef>
            </a:pPr>
            <a:endParaRPr lang="en-US" sz="2219" dirty="0">
              <a:solidFill>
                <a:srgbClr val="30364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370176" y="6992564"/>
            <a:ext cx="2018034" cy="389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28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47.5 puntos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90484" y="6532702"/>
            <a:ext cx="4247608" cy="38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Christian Bernal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433627" y="6991539"/>
            <a:ext cx="2018035" cy="389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28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42.5 puntos</a:t>
            </a:r>
          </a:p>
        </p:txBody>
      </p:sp>
      <p:sp>
        <p:nvSpPr>
          <p:cNvPr id="20" name="Freeform 20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1" name="TextBox 21"/>
          <p:cNvSpPr txBox="1"/>
          <p:nvPr/>
        </p:nvSpPr>
        <p:spPr>
          <a:xfrm>
            <a:off x="7707900" y="7720219"/>
            <a:ext cx="4247608" cy="3568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Pedro Maalouf – 32.5 puntos</a:t>
            </a: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Pablo Esteinou – 22.5 puntos</a:t>
            </a: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Patricia Fonseca – 13 puntos</a:t>
            </a: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Santiago Fernandez - 14 puntos</a:t>
            </a: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Natalia Rodríguez – 9 puntos</a:t>
            </a: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Jose Trevino – 8 puntos</a:t>
            </a: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Ana Maalouf – 6 puntos</a:t>
            </a: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endParaRPr lang="en-US" sz="19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2799"/>
              </a:lnSpc>
            </a:pPr>
            <a:endParaRPr lang="en-US" sz="19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2799"/>
              </a:lnSpc>
            </a:pPr>
            <a:endParaRPr lang="en-US" sz="19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785272" y="427625"/>
            <a:ext cx="8923884" cy="967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sz="5672" b="1" dirty="0">
                <a:solidFill>
                  <a:srgbClr val="FC4C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CLUB DE CAMPEONES</a:t>
            </a:r>
          </a:p>
        </p:txBody>
      </p:sp>
      <p:sp>
        <p:nvSpPr>
          <p:cNvPr id="26" name="AutoShape 2">
            <a:extLst>
              <a:ext uri="{FF2B5EF4-FFF2-40B4-BE49-F238E27FC236}">
                <a16:creationId xmlns:a16="http://schemas.microsoft.com/office/drawing/2014/main" id="{3D2E5E33-C2D3-369F-95A0-B5BA6389FB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ABD625EC-7239-440F-0750-E51E9B42A6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7335"/>
          <a:stretch>
            <a:fillRect/>
          </a:stretch>
        </p:blipFill>
        <p:spPr>
          <a:xfrm>
            <a:off x="7751363" y="3592896"/>
            <a:ext cx="3214011" cy="253900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856619BB-D681-2F77-6135-09EBDACD50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9259"/>
          <a:stretch>
            <a:fillRect/>
          </a:stretch>
        </p:blipFill>
        <p:spPr>
          <a:xfrm>
            <a:off x="12290243" y="3494745"/>
            <a:ext cx="2208243" cy="277711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C8F422A5-D72C-0008-B1E8-C67E7F582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6714" y="3571563"/>
            <a:ext cx="2777115" cy="277711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4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TextBox 6"/>
          <p:cNvSpPr txBox="1"/>
          <p:nvPr/>
        </p:nvSpPr>
        <p:spPr>
          <a:xfrm>
            <a:off x="10916192" y="6217682"/>
            <a:ext cx="4247608" cy="38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Ruben Hernández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91784" y="6168373"/>
            <a:ext cx="4247608" cy="38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Iliana Cortes</a:t>
            </a:r>
          </a:p>
        </p:txBody>
      </p:sp>
      <p:sp>
        <p:nvSpPr>
          <p:cNvPr id="15" name="Freeform 15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6" name="Freeform 16"/>
          <p:cNvSpPr/>
          <p:nvPr/>
        </p:nvSpPr>
        <p:spPr>
          <a:xfrm>
            <a:off x="9776767" y="-2232866"/>
            <a:ext cx="9335221" cy="13010761"/>
          </a:xfrm>
          <a:custGeom>
            <a:avLst/>
            <a:gdLst/>
            <a:ahLst/>
            <a:cxnLst/>
            <a:rect l="l" t="t" r="r" b="b"/>
            <a:pathLst>
              <a:path w="9335221" h="13010761">
                <a:moveTo>
                  <a:pt x="0" y="0"/>
                </a:moveTo>
                <a:lnTo>
                  <a:pt x="9335221" y="0"/>
                </a:lnTo>
                <a:lnTo>
                  <a:pt x="9335221" y="13010761"/>
                </a:lnTo>
                <a:lnTo>
                  <a:pt x="0" y="1301076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7" name="TextBox 17"/>
          <p:cNvSpPr txBox="1"/>
          <p:nvPr/>
        </p:nvSpPr>
        <p:spPr>
          <a:xfrm>
            <a:off x="5460468" y="860153"/>
            <a:ext cx="6756386" cy="967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sz="5672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LIGA ASCENSO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737076" y="1815856"/>
            <a:ext cx="8145827" cy="377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TOP 3 - Acumulado cierre a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abril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2026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67081" y="6526382"/>
            <a:ext cx="1876359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228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 puntos</a:t>
            </a:r>
          </a:p>
          <a:p>
            <a:pPr algn="l">
              <a:lnSpc>
                <a:spcPts val="3200"/>
              </a:lnSpc>
              <a:spcBef>
                <a:spcPct val="0"/>
              </a:spcBef>
            </a:pPr>
            <a:endParaRPr lang="en-US" sz="2285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216854" y="6569921"/>
            <a:ext cx="2045785" cy="389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28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13.5 puntos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051349" y="6536642"/>
            <a:ext cx="1876358" cy="389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28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14 puntos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505222" y="7557043"/>
            <a:ext cx="4247608" cy="2866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>
              <a:lnSpc>
                <a:spcPts val="252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Juan Pablo Haro– 13.5 puntos.</a:t>
            </a:r>
            <a:endParaRPr lang="en-US" sz="18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Iliana Cortes - 14 puntos.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Axel Arreola – 10.5 puntos.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Regina Tena – </a:t>
            </a:r>
            <a:r>
              <a:rPr lang="en-US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10</a:t>
            </a:r>
            <a:r>
              <a:rPr lang="en-US" sz="1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puntos.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Juan Beltrán – 8.5 puntos.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Lorena Ibarrola – 11 puntos.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Elena Gutierrez - 7 puntos.</a:t>
            </a:r>
          </a:p>
          <a:p>
            <a:pPr algn="ctr">
              <a:lnSpc>
                <a:spcPts val="2520"/>
              </a:lnSpc>
            </a:pPr>
            <a:endParaRPr lang="en-US" sz="18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2520"/>
              </a:lnSpc>
            </a:pPr>
            <a:endParaRPr lang="en-US" sz="18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9CF6A595-FD83-A59B-724E-DBC2D7E80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0686" y="3039170"/>
            <a:ext cx="2962913" cy="296291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2087A352-7F4B-82E0-CD98-8333AFAD53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8446" y="3058346"/>
            <a:ext cx="2962913" cy="296291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0" name="TextBox 14">
            <a:extLst>
              <a:ext uri="{FF2B5EF4-FFF2-40B4-BE49-F238E27FC236}">
                <a16:creationId xmlns:a16="http://schemas.microsoft.com/office/drawing/2014/main" id="{0A2D90EF-26E4-683E-8574-78FC35812E59}"/>
              </a:ext>
            </a:extLst>
          </p:cNvPr>
          <p:cNvSpPr txBox="1"/>
          <p:nvPr/>
        </p:nvSpPr>
        <p:spPr>
          <a:xfrm>
            <a:off x="1953272" y="6168373"/>
            <a:ext cx="4247608" cy="38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Andrea Dromundo</a:t>
            </a:r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id="{9FEABA89-BE5A-3795-FE3E-234D8300DB2C}"/>
              </a:ext>
            </a:extLst>
          </p:cNvPr>
          <p:cNvSpPr txBox="1"/>
          <p:nvPr/>
        </p:nvSpPr>
        <p:spPr>
          <a:xfrm>
            <a:off x="2899696" y="8657019"/>
            <a:ext cx="2018035" cy="389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285" b="1" dirty="0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2,000 + iva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A2DFD1D-73D0-86A8-79F5-5ED63528E43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4445" b="14444"/>
          <a:stretch>
            <a:fillRect/>
          </a:stretch>
        </p:blipFill>
        <p:spPr>
          <a:xfrm>
            <a:off x="7414360" y="2861967"/>
            <a:ext cx="2515622" cy="318378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TextBox 14"/>
          <p:cNvSpPr txBox="1"/>
          <p:nvPr/>
        </p:nvSpPr>
        <p:spPr>
          <a:xfrm>
            <a:off x="2753679" y="8033739"/>
            <a:ext cx="2310068" cy="625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09"/>
              </a:lnSpc>
              <a:spcBef>
                <a:spcPct val="0"/>
              </a:spcBef>
            </a:pPr>
            <a:r>
              <a:rPr lang="en-US" sz="2000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Beatriz</a:t>
            </a:r>
            <a:r>
              <a:rPr lang="en-US" sz="1792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Monroy / Lorena Ibarrola</a:t>
            </a:r>
          </a:p>
        </p:txBody>
      </p:sp>
      <p:sp>
        <p:nvSpPr>
          <p:cNvPr id="15" name="Freeform 15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6" name="Freeform 16"/>
          <p:cNvSpPr/>
          <p:nvPr/>
        </p:nvSpPr>
        <p:spPr>
          <a:xfrm>
            <a:off x="11983669" y="2538765"/>
            <a:ext cx="6219939" cy="6235528"/>
          </a:xfrm>
          <a:custGeom>
            <a:avLst/>
            <a:gdLst/>
            <a:ahLst/>
            <a:cxnLst/>
            <a:rect l="l" t="t" r="r" b="b"/>
            <a:pathLst>
              <a:path w="6219939" h="6235528">
                <a:moveTo>
                  <a:pt x="0" y="0"/>
                </a:moveTo>
                <a:lnTo>
                  <a:pt x="6219939" y="0"/>
                </a:lnTo>
                <a:lnTo>
                  <a:pt x="6219939" y="6235528"/>
                </a:lnTo>
                <a:lnTo>
                  <a:pt x="0" y="62355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0" name="TextBox 20"/>
          <p:cNvSpPr txBox="1"/>
          <p:nvPr/>
        </p:nvSpPr>
        <p:spPr>
          <a:xfrm>
            <a:off x="2503702" y="5884269"/>
            <a:ext cx="3464656" cy="31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4"/>
              </a:lnSpc>
              <a:spcBef>
                <a:spcPct val="0"/>
              </a:spcBef>
            </a:pPr>
            <a:r>
              <a:rPr lang="en-US" sz="2000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Monica Gonzalez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411086" y="5904088"/>
            <a:ext cx="3464656" cy="315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4"/>
              </a:lnSpc>
              <a:spcBef>
                <a:spcPct val="0"/>
              </a:spcBef>
            </a:pPr>
            <a:r>
              <a:rPr lang="en-US" sz="1810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Francisco Rodríguez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765807" y="1119351"/>
            <a:ext cx="6756386" cy="967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sz="5672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LIGA DESPEGUE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071086" y="1975908"/>
            <a:ext cx="8145827" cy="377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TOP 5 - Acumulado cierre a marzo 2026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358556" y="6205888"/>
            <a:ext cx="2204044" cy="389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28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72.5 puntos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BA01407A-7068-36D5-A5A5-B4D7B7CE9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918" y="3278362"/>
            <a:ext cx="2414225" cy="24142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3" name="TextBox 9">
            <a:extLst>
              <a:ext uri="{FF2B5EF4-FFF2-40B4-BE49-F238E27FC236}">
                <a16:creationId xmlns:a16="http://schemas.microsoft.com/office/drawing/2014/main" id="{59F2E4E0-086C-3763-AD74-BC2F7498D554}"/>
              </a:ext>
            </a:extLst>
          </p:cNvPr>
          <p:cNvSpPr txBox="1"/>
          <p:nvPr/>
        </p:nvSpPr>
        <p:spPr>
          <a:xfrm>
            <a:off x="2899696" y="8657019"/>
            <a:ext cx="2018035" cy="389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285" b="1" dirty="0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1,000 + iva</a:t>
            </a:r>
          </a:p>
        </p:txBody>
      </p:sp>
      <p:sp>
        <p:nvSpPr>
          <p:cNvPr id="36" name="TextBox 27">
            <a:extLst>
              <a:ext uri="{FF2B5EF4-FFF2-40B4-BE49-F238E27FC236}">
                <a16:creationId xmlns:a16="http://schemas.microsoft.com/office/drawing/2014/main" id="{F20780A0-AFE6-0420-BC0E-D0804D980716}"/>
              </a:ext>
            </a:extLst>
          </p:cNvPr>
          <p:cNvSpPr txBox="1"/>
          <p:nvPr/>
        </p:nvSpPr>
        <p:spPr>
          <a:xfrm>
            <a:off x="7437762" y="6196534"/>
            <a:ext cx="1754947" cy="389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28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22 puntos</a:t>
            </a:r>
          </a:p>
        </p:txBody>
      </p:sp>
      <p:sp>
        <p:nvSpPr>
          <p:cNvPr id="37" name="AutoShape 2">
            <a:extLst>
              <a:ext uri="{FF2B5EF4-FFF2-40B4-BE49-F238E27FC236}">
                <a16:creationId xmlns:a16="http://schemas.microsoft.com/office/drawing/2014/main" id="{0C6CA97A-D79D-7C89-45C6-DD99D14A33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F8B913E1-36D3-4E38-55D7-2C64565F0D0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676" b="29320"/>
          <a:stretch>
            <a:fillRect/>
          </a:stretch>
        </p:blipFill>
        <p:spPr>
          <a:xfrm>
            <a:off x="7047188" y="3306076"/>
            <a:ext cx="2373829" cy="24496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8AA92BEA-22EB-9581-97AF-459F509E5C0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9292" r="750" b="14705"/>
          <a:stretch>
            <a:fillRect/>
          </a:stretch>
        </p:blipFill>
        <p:spPr>
          <a:xfrm>
            <a:off x="5379965" y="7064850"/>
            <a:ext cx="2846566" cy="23768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2" name="TextBox 27">
            <a:extLst>
              <a:ext uri="{FF2B5EF4-FFF2-40B4-BE49-F238E27FC236}">
                <a16:creationId xmlns:a16="http://schemas.microsoft.com/office/drawing/2014/main" id="{2C68733F-52C9-AF49-FF45-7549870C9A2C}"/>
              </a:ext>
            </a:extLst>
          </p:cNvPr>
          <p:cNvSpPr txBox="1"/>
          <p:nvPr/>
        </p:nvSpPr>
        <p:spPr>
          <a:xfrm>
            <a:off x="3162784" y="8694393"/>
            <a:ext cx="1754947" cy="389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28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11 puntos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EDC298-BFF2-BC98-85BA-6E3E483A5C3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8534" t="30247" r="38750" b="17408"/>
          <a:stretch>
            <a:fillRect/>
          </a:stretch>
        </p:blipFill>
        <p:spPr>
          <a:xfrm>
            <a:off x="8740515" y="7032388"/>
            <a:ext cx="2630618" cy="255740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-698500" y="3124200"/>
            <a:ext cx="5245100" cy="1332778"/>
            <a:chOff x="0" y="0"/>
            <a:chExt cx="1381426" cy="3510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81426" cy="351020"/>
            </a:xfrm>
            <a:custGeom>
              <a:avLst/>
              <a:gdLst/>
              <a:ahLst/>
              <a:cxnLst/>
              <a:rect l="l" t="t" r="r" b="b"/>
              <a:pathLst>
                <a:path w="1381426" h="351020">
                  <a:moveTo>
                    <a:pt x="75277" y="0"/>
                  </a:moveTo>
                  <a:lnTo>
                    <a:pt x="1306148" y="0"/>
                  </a:lnTo>
                  <a:cubicBezTo>
                    <a:pt x="1326113" y="0"/>
                    <a:pt x="1345260" y="7931"/>
                    <a:pt x="1359377" y="22048"/>
                  </a:cubicBezTo>
                  <a:cubicBezTo>
                    <a:pt x="1373495" y="36166"/>
                    <a:pt x="1381426" y="55313"/>
                    <a:pt x="1381426" y="75277"/>
                  </a:cubicBezTo>
                  <a:lnTo>
                    <a:pt x="1381426" y="275742"/>
                  </a:lnTo>
                  <a:cubicBezTo>
                    <a:pt x="1381426" y="295707"/>
                    <a:pt x="1373495" y="314854"/>
                    <a:pt x="1359377" y="328971"/>
                  </a:cubicBezTo>
                  <a:cubicBezTo>
                    <a:pt x="1345260" y="343089"/>
                    <a:pt x="1326113" y="351020"/>
                    <a:pt x="1306148" y="351020"/>
                  </a:cubicBezTo>
                  <a:lnTo>
                    <a:pt x="75277" y="351020"/>
                  </a:lnTo>
                  <a:cubicBezTo>
                    <a:pt x="55313" y="351020"/>
                    <a:pt x="36166" y="343089"/>
                    <a:pt x="22048" y="328971"/>
                  </a:cubicBezTo>
                  <a:cubicBezTo>
                    <a:pt x="7931" y="314854"/>
                    <a:pt x="0" y="295707"/>
                    <a:pt x="0" y="275742"/>
                  </a:cubicBezTo>
                  <a:lnTo>
                    <a:pt x="0" y="75277"/>
                  </a:lnTo>
                  <a:cubicBezTo>
                    <a:pt x="0" y="55313"/>
                    <a:pt x="7931" y="36166"/>
                    <a:pt x="22048" y="22048"/>
                  </a:cubicBezTo>
                  <a:cubicBezTo>
                    <a:pt x="36166" y="7931"/>
                    <a:pt x="55313" y="0"/>
                    <a:pt x="75277" y="0"/>
                  </a:cubicBezTo>
                  <a:close/>
                </a:path>
              </a:pathLst>
            </a:custGeom>
            <a:solidFill>
              <a:srgbClr val="003594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381426" cy="398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741399" y="3124200"/>
            <a:ext cx="5118101" cy="1332778"/>
            <a:chOff x="0" y="0"/>
            <a:chExt cx="1347977" cy="3510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47977" cy="351020"/>
            </a:xfrm>
            <a:custGeom>
              <a:avLst/>
              <a:gdLst/>
              <a:ahLst/>
              <a:cxnLst/>
              <a:rect l="l" t="t" r="r" b="b"/>
              <a:pathLst>
                <a:path w="1347977" h="351020">
                  <a:moveTo>
                    <a:pt x="77145" y="0"/>
                  </a:moveTo>
                  <a:lnTo>
                    <a:pt x="1270832" y="0"/>
                  </a:lnTo>
                  <a:cubicBezTo>
                    <a:pt x="1291292" y="0"/>
                    <a:pt x="1310914" y="8128"/>
                    <a:pt x="1325382" y="22595"/>
                  </a:cubicBezTo>
                  <a:cubicBezTo>
                    <a:pt x="1339849" y="37063"/>
                    <a:pt x="1347977" y="56685"/>
                    <a:pt x="1347977" y="77145"/>
                  </a:cubicBezTo>
                  <a:lnTo>
                    <a:pt x="1347977" y="273874"/>
                  </a:lnTo>
                  <a:cubicBezTo>
                    <a:pt x="1347977" y="316480"/>
                    <a:pt x="1313438" y="351020"/>
                    <a:pt x="1270832" y="351020"/>
                  </a:cubicBezTo>
                  <a:lnTo>
                    <a:pt x="77145" y="351020"/>
                  </a:lnTo>
                  <a:cubicBezTo>
                    <a:pt x="34539" y="351020"/>
                    <a:pt x="0" y="316480"/>
                    <a:pt x="0" y="273874"/>
                  </a:cubicBezTo>
                  <a:lnTo>
                    <a:pt x="0" y="77145"/>
                  </a:lnTo>
                  <a:cubicBezTo>
                    <a:pt x="0" y="34539"/>
                    <a:pt x="34539" y="0"/>
                    <a:pt x="77145" y="0"/>
                  </a:cubicBezTo>
                  <a:close/>
                </a:path>
              </a:pathLst>
            </a:custGeom>
            <a:solidFill>
              <a:srgbClr val="003594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347977" cy="398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TextBox 10"/>
          <p:cNvSpPr txBox="1"/>
          <p:nvPr/>
        </p:nvSpPr>
        <p:spPr>
          <a:xfrm>
            <a:off x="4933297" y="3191597"/>
            <a:ext cx="8421405" cy="1265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34"/>
              </a:lnSpc>
            </a:pPr>
            <a:r>
              <a:rPr lang="en-US" sz="7382" b="1">
                <a:solidFill>
                  <a:srgbClr val="00359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GRACIAS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74037" y="4702068"/>
            <a:ext cx="14287284" cy="5071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27"/>
              </a:lnSpc>
            </a:pPr>
            <a:r>
              <a:rPr lang="en-US" sz="4090" b="1" dirty="0">
                <a:solidFill>
                  <a:srgbClr val="FC4C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MANTENGAMOS ENFOCADOS, UNIDOS Y EN MOVIMIENTO</a:t>
            </a:r>
          </a:p>
          <a:p>
            <a:pPr algn="ctr">
              <a:lnSpc>
                <a:spcPts val="5727"/>
              </a:lnSpc>
            </a:pPr>
            <a:endParaRPr lang="en-US" sz="4090" b="1" dirty="0">
              <a:solidFill>
                <a:srgbClr val="FC4C02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5727"/>
              </a:lnSpc>
            </a:pPr>
            <a:r>
              <a:rPr lang="en-US" sz="4090" b="1" dirty="0">
                <a:solidFill>
                  <a:srgbClr val="00359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EL ÉXITO NO SE PROMETE...  </a:t>
            </a:r>
          </a:p>
          <a:p>
            <a:pPr algn="ctr">
              <a:lnSpc>
                <a:spcPts val="5727"/>
              </a:lnSpc>
            </a:pPr>
            <a:endParaRPr lang="en-US" sz="4090" b="1" dirty="0">
              <a:solidFill>
                <a:srgbClr val="003594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5727"/>
              </a:lnSpc>
            </a:pPr>
            <a:r>
              <a:rPr lang="en-US" sz="4090" b="1" dirty="0">
                <a:solidFill>
                  <a:srgbClr val="FC4C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SE TRABAJA Y SE CONSTRUYE DIA A DIA, POR ESO VAMOS A SEGUIR CAPACITANDONOS...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766560" y="1150295"/>
            <a:ext cx="5246370" cy="524637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3175000"/>
                  </a:moveTo>
                  <a:cubicBezTo>
                    <a:pt x="0" y="4928870"/>
                    <a:pt x="1421130" y="6350000"/>
                    <a:pt x="3175000" y="6350000"/>
                  </a:cubicBezTo>
                  <a:lnTo>
                    <a:pt x="6350000" y="6350000"/>
                  </a:ln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ubicBezTo>
                    <a:pt x="1421130" y="0"/>
                    <a:pt x="0" y="1421130"/>
                    <a:pt x="0" y="317500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Freeform 8"/>
            <p:cNvSpPr/>
            <p:nvPr/>
          </p:nvSpPr>
          <p:spPr>
            <a:xfrm>
              <a:off x="391160" y="364490"/>
              <a:ext cx="5619750" cy="5621020"/>
            </a:xfrm>
            <a:custGeom>
              <a:avLst/>
              <a:gdLst/>
              <a:ahLst/>
              <a:cxnLst/>
              <a:rect l="l" t="t" r="r" b="b"/>
              <a:pathLst>
                <a:path w="5619750" h="5621020">
                  <a:moveTo>
                    <a:pt x="2810510" y="0"/>
                  </a:moveTo>
                  <a:cubicBezTo>
                    <a:pt x="4362450" y="0"/>
                    <a:pt x="5619750" y="1258570"/>
                    <a:pt x="5619750" y="2810510"/>
                  </a:cubicBezTo>
                  <a:cubicBezTo>
                    <a:pt x="5619750" y="4362450"/>
                    <a:pt x="4361180" y="5621020"/>
                    <a:pt x="2810510" y="5621020"/>
                  </a:cubicBezTo>
                  <a:cubicBezTo>
                    <a:pt x="1258570" y="5621020"/>
                    <a:pt x="0" y="4362450"/>
                    <a:pt x="0" y="2810510"/>
                  </a:cubicBezTo>
                  <a:cubicBezTo>
                    <a:pt x="1270" y="1258570"/>
                    <a:pt x="1258570" y="0"/>
                    <a:pt x="2810510" y="0"/>
                  </a:cubicBezTo>
                  <a:close/>
                </a:path>
              </a:pathLst>
            </a:custGeom>
            <a:blipFill>
              <a:blip r:embed="rId3"/>
              <a:stretch>
                <a:fillRect l="-25063" r="-25063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012930" y="2788860"/>
            <a:ext cx="5246370" cy="524637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3175000"/>
                  </a:moveTo>
                  <a:cubicBezTo>
                    <a:pt x="6350000" y="1421130"/>
                    <a:pt x="4928870" y="0"/>
                    <a:pt x="3175000" y="0"/>
                  </a:cubicBezTo>
                  <a:lnTo>
                    <a:pt x="0" y="0"/>
                  </a:lnTo>
                  <a:lnTo>
                    <a:pt x="0" y="3175000"/>
                  </a:lnTo>
                  <a:cubicBezTo>
                    <a:pt x="0" y="4928870"/>
                    <a:pt x="1421130" y="6350000"/>
                    <a:pt x="3175000" y="6350000"/>
                  </a:cubicBezTo>
                  <a:cubicBezTo>
                    <a:pt x="4928870" y="6350000"/>
                    <a:pt x="6350000" y="4928870"/>
                    <a:pt x="6350000" y="317500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25223" y="364462"/>
              <a:ext cx="5646214" cy="5621077"/>
            </a:xfrm>
            <a:custGeom>
              <a:avLst/>
              <a:gdLst/>
              <a:ahLst/>
              <a:cxnLst/>
              <a:rect l="l" t="t" r="r" b="b"/>
              <a:pathLst>
                <a:path w="5646214" h="5621077">
                  <a:moveTo>
                    <a:pt x="2823107" y="28"/>
                  </a:moveTo>
                  <a:cubicBezTo>
                    <a:pt x="1816014" y="-4476"/>
                    <a:pt x="883489" y="530217"/>
                    <a:pt x="378638" y="1401642"/>
                  </a:cubicBezTo>
                  <a:cubicBezTo>
                    <a:pt x="-126213" y="2273067"/>
                    <a:pt x="-126213" y="3348009"/>
                    <a:pt x="378638" y="4219434"/>
                  </a:cubicBezTo>
                  <a:cubicBezTo>
                    <a:pt x="883489" y="5090859"/>
                    <a:pt x="1816014" y="5625552"/>
                    <a:pt x="2823107" y="5621048"/>
                  </a:cubicBezTo>
                  <a:cubicBezTo>
                    <a:pt x="3830200" y="5625552"/>
                    <a:pt x="4762725" y="5090859"/>
                    <a:pt x="5267576" y="4219434"/>
                  </a:cubicBezTo>
                  <a:cubicBezTo>
                    <a:pt x="5772427" y="3348009"/>
                    <a:pt x="5772427" y="2273067"/>
                    <a:pt x="5267576" y="1401642"/>
                  </a:cubicBezTo>
                  <a:cubicBezTo>
                    <a:pt x="4762725" y="530217"/>
                    <a:pt x="3830200" y="-4476"/>
                    <a:pt x="2823107" y="28"/>
                  </a:cubicBezTo>
                  <a:close/>
                </a:path>
              </a:pathLst>
            </a:custGeom>
            <a:blipFill>
              <a:blip r:embed="rId4"/>
              <a:stretch>
                <a:fillRect l="-24665" r="-24665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1889460"/>
            <a:ext cx="6645406" cy="70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1"/>
              </a:lnSpc>
            </a:pPr>
            <a:r>
              <a:rPr lang="en-US" sz="41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 LOS AGENTES: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923925"/>
            <a:ext cx="5288706" cy="871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72"/>
              </a:lnSpc>
            </a:pPr>
            <a:r>
              <a:rPr lang="en-US" sz="505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BIENVENIDA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11601" y="2490107"/>
            <a:ext cx="7279604" cy="2603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8091" lvl="1" algn="l">
              <a:lnSpc>
                <a:spcPts val="4125"/>
              </a:lnSpc>
            </a:pPr>
            <a:endParaRPr lang="en-US" sz="2946" spc="-5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125"/>
              </a:lnSpc>
            </a:pPr>
            <a:endParaRPr lang="en-US" sz="2946" spc="-5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36182" lvl="1" indent="-318091" algn="l">
              <a:lnSpc>
                <a:spcPts val="4125"/>
              </a:lnSpc>
              <a:buFont typeface="Arial"/>
              <a:buChar char="•"/>
            </a:pPr>
            <a:r>
              <a:rPr lang="en-US" sz="2946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Mauricio Gutierrez</a:t>
            </a:r>
          </a:p>
          <a:p>
            <a:pPr marL="636182" lvl="1" indent="-318091" algn="l">
              <a:lnSpc>
                <a:spcPts val="4125"/>
              </a:lnSpc>
              <a:buFont typeface="Arial"/>
              <a:buChar char="•"/>
            </a:pPr>
            <a:r>
              <a:rPr lang="en-US" sz="2946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Blanca Esther Gutierrez</a:t>
            </a:r>
          </a:p>
          <a:p>
            <a:pPr algn="l">
              <a:lnSpc>
                <a:spcPts val="4125"/>
              </a:lnSpc>
              <a:spcBef>
                <a:spcPct val="0"/>
              </a:spcBef>
            </a:pPr>
            <a:endParaRPr lang="en-US" sz="2946" spc="-5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28700" y="7462025"/>
            <a:ext cx="11771712" cy="84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6"/>
              </a:lnSpc>
            </a:pPr>
            <a:r>
              <a:rPr lang="en-US" sz="2625" b="1" i="1" spc="-52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Bienvenidos a un equipo, donde se construyen historias de éxito!</a:t>
            </a:r>
          </a:p>
          <a:p>
            <a:pPr algn="l">
              <a:lnSpc>
                <a:spcPts val="2976"/>
              </a:lnSpc>
              <a:spcBef>
                <a:spcPct val="0"/>
              </a:spcBef>
            </a:pPr>
            <a:endParaRPr lang="en-US" sz="2625" b="1" i="1" spc="-52">
              <a:solidFill>
                <a:srgbClr val="000000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4C11E615-7F22-33E7-D09E-8E4DE868C0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5948" y="1257300"/>
            <a:ext cx="4790611" cy="51393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F7FD0298-C33E-606C-76A9-6ECBAE6CDB7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9583" t="30427" r="39584" b="18375"/>
          <a:stretch>
            <a:fillRect/>
          </a:stretch>
        </p:blipFill>
        <p:spPr>
          <a:xfrm>
            <a:off x="12135171" y="2894746"/>
            <a:ext cx="4917545" cy="5098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1764628"/>
            <a:ext cx="6033130" cy="596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1"/>
              </a:lnSpc>
            </a:pPr>
            <a:r>
              <a:rPr lang="en-US" sz="3508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ENFOQUE DEL MES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914400"/>
            <a:ext cx="4842085" cy="897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DIRECCIÓN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6012" y="2639645"/>
            <a:ext cx="7579787" cy="938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Este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seguiremos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enfocandonos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en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promover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Optimaxx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Protección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6012" y="4018274"/>
            <a:ext cx="7923381" cy="462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85456" lvl="1" indent="-292728" algn="l">
              <a:lnSpc>
                <a:spcPts val="3796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Crecimiento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global del 30%.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6012" y="4920747"/>
            <a:ext cx="7923381" cy="959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85456" lvl="1" indent="-292728" algn="l">
              <a:lnSpc>
                <a:spcPts val="3796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Crecimiento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del Valor Plan y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Captación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Inversión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4" name="Freeform 14"/>
          <p:cNvSpPr/>
          <p:nvPr/>
        </p:nvSpPr>
        <p:spPr>
          <a:xfrm>
            <a:off x="15460425" y="104752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 dirty="0"/>
          </a:p>
        </p:txBody>
      </p:sp>
      <p:sp>
        <p:nvSpPr>
          <p:cNvPr id="15" name="TextBox 15"/>
          <p:cNvSpPr txBox="1"/>
          <p:nvPr/>
        </p:nvSpPr>
        <p:spPr>
          <a:xfrm>
            <a:off x="749896" y="6348310"/>
            <a:ext cx="7923381" cy="451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85456" lvl="1" indent="-292728" algn="l">
              <a:lnSpc>
                <a:spcPts val="3796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Integralidad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EE3ED32D-5E51-2BB5-6F58-3ED7F27F172A}"/>
              </a:ext>
            </a:extLst>
          </p:cNvPr>
          <p:cNvSpPr txBox="1"/>
          <p:nvPr/>
        </p:nvSpPr>
        <p:spPr>
          <a:xfrm>
            <a:off x="9375405" y="5302566"/>
            <a:ext cx="55626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4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COMO LOGRALO: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FF2C7611-E3BB-27C5-65C6-620C91A53AD4}"/>
              </a:ext>
            </a:extLst>
          </p:cNvPr>
          <p:cNvSpPr txBox="1"/>
          <p:nvPr/>
        </p:nvSpPr>
        <p:spPr>
          <a:xfrm>
            <a:off x="8874868" y="6212009"/>
            <a:ext cx="8635940" cy="3848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Más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citas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agendadas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Mas remates,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más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Asistencia,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más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oportunidades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Seguimiento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más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rápido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Estar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atentos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 los 90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minutos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Cierre en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primera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segunda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interacción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A lo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que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vamos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es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hacer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gol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que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es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hacer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gollll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es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cerrar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una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venta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588534" lvl="1" indent="-294267" algn="just">
              <a:lnSpc>
                <a:spcPts val="3816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Programa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vida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capacitaciones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ámbitos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inversion.</a:t>
            </a:r>
          </a:p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Ser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disciplinados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siempre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escuchar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tu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coach,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poner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práctica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lo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aprendido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recorder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siempre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hay </a:t>
            </a:r>
            <a:r>
              <a:rPr lang="en-US" sz="2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cambios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FECF7F44-0120-8D6C-0A90-5B3BA6A49474}"/>
              </a:ext>
            </a:extLst>
          </p:cNvPr>
          <p:cNvSpPr txBox="1"/>
          <p:nvPr/>
        </p:nvSpPr>
        <p:spPr>
          <a:xfrm>
            <a:off x="1062819" y="7191232"/>
            <a:ext cx="7320673" cy="1234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11"/>
              </a:lnSpc>
            </a:pPr>
            <a:r>
              <a:rPr lang="en-US" sz="3508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Vamos a </a:t>
            </a:r>
            <a:r>
              <a:rPr lang="en-US" sz="3508" dirty="0" err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patear</a:t>
            </a:r>
            <a:r>
              <a:rPr lang="en-US" sz="3508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mas </a:t>
            </a:r>
            <a:r>
              <a:rPr lang="en-US" sz="3508" dirty="0" err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pases</a:t>
            </a:r>
            <a:r>
              <a:rPr lang="en-US" sz="3508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GOLLL!!!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67F8E8C9-05FF-8948-7B02-B82B4E798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863" y="1029580"/>
            <a:ext cx="6317562" cy="4159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03EB8-7E0C-A7A8-E61C-8E8B4E49B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2337EF8-BD61-BC67-925A-B4ECFA9E254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B540D9E-5712-98D5-0CD0-3F3D4F24AD45}"/>
              </a:ext>
            </a:extLst>
          </p:cNvPr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B0645EE-37C1-8E22-0836-444F1233BAFA}"/>
                </a:ext>
              </a:extLst>
            </p:cNvPr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59947BD-6482-B78A-C157-6AF1807DF12C}"/>
                </a:ext>
              </a:extLst>
            </p:cNvPr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632DF42D-5D3B-9BC7-B39C-D71688B9E132}"/>
              </a:ext>
            </a:extLst>
          </p:cNvPr>
          <p:cNvGrpSpPr>
            <a:grpSpLocks noChangeAspect="1"/>
          </p:cNvGrpSpPr>
          <p:nvPr/>
        </p:nvGrpSpPr>
        <p:grpSpPr>
          <a:xfrm>
            <a:off x="12250815" y="3162300"/>
            <a:ext cx="5246370" cy="5246370"/>
            <a:chOff x="0" y="0"/>
            <a:chExt cx="6350000" cy="63500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7CBC183-B12E-587A-36F6-671FAB345077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3175000"/>
                  </a:moveTo>
                  <a:cubicBezTo>
                    <a:pt x="6350000" y="1421130"/>
                    <a:pt x="4928870" y="0"/>
                    <a:pt x="3175000" y="0"/>
                  </a:cubicBezTo>
                  <a:lnTo>
                    <a:pt x="0" y="0"/>
                  </a:lnTo>
                  <a:lnTo>
                    <a:pt x="0" y="3175000"/>
                  </a:lnTo>
                  <a:cubicBezTo>
                    <a:pt x="0" y="4928870"/>
                    <a:pt x="1421130" y="6350000"/>
                    <a:pt x="3175000" y="6350000"/>
                  </a:cubicBezTo>
                  <a:cubicBezTo>
                    <a:pt x="4928870" y="6350000"/>
                    <a:pt x="6350000" y="4928870"/>
                    <a:pt x="6350000" y="317500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2A713DC-52E0-59C3-5A07-69737861D7C3}"/>
                </a:ext>
              </a:extLst>
            </p:cNvPr>
            <p:cNvSpPr/>
            <p:nvPr/>
          </p:nvSpPr>
          <p:spPr>
            <a:xfrm>
              <a:off x="325223" y="364462"/>
              <a:ext cx="5646214" cy="5621077"/>
            </a:xfrm>
            <a:custGeom>
              <a:avLst/>
              <a:gdLst/>
              <a:ahLst/>
              <a:cxnLst/>
              <a:rect l="l" t="t" r="r" b="b"/>
              <a:pathLst>
                <a:path w="5646214" h="5621077">
                  <a:moveTo>
                    <a:pt x="2823107" y="28"/>
                  </a:moveTo>
                  <a:cubicBezTo>
                    <a:pt x="1816014" y="-4476"/>
                    <a:pt x="883489" y="530217"/>
                    <a:pt x="378638" y="1401642"/>
                  </a:cubicBezTo>
                  <a:cubicBezTo>
                    <a:pt x="-126213" y="2273067"/>
                    <a:pt x="-126213" y="3348009"/>
                    <a:pt x="378638" y="4219434"/>
                  </a:cubicBezTo>
                  <a:cubicBezTo>
                    <a:pt x="883489" y="5090859"/>
                    <a:pt x="1816014" y="5625552"/>
                    <a:pt x="2823107" y="5621048"/>
                  </a:cubicBezTo>
                  <a:cubicBezTo>
                    <a:pt x="3830200" y="5625552"/>
                    <a:pt x="4762725" y="5090859"/>
                    <a:pt x="5267576" y="4219434"/>
                  </a:cubicBezTo>
                  <a:cubicBezTo>
                    <a:pt x="5772427" y="3348009"/>
                    <a:pt x="5772427" y="2273067"/>
                    <a:pt x="5267576" y="1401642"/>
                  </a:cubicBezTo>
                  <a:cubicBezTo>
                    <a:pt x="4762725" y="530217"/>
                    <a:pt x="3830200" y="-4476"/>
                    <a:pt x="2823107" y="28"/>
                  </a:cubicBezTo>
                  <a:close/>
                </a:path>
              </a:pathLst>
            </a:custGeom>
            <a:blipFill>
              <a:blip r:embed="rId3"/>
              <a:stretch>
                <a:fillRect l="-24665" r="-24665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B596050B-D919-5F76-7A35-8FEF32CFBD42}"/>
              </a:ext>
            </a:extLst>
          </p:cNvPr>
          <p:cNvSpPr txBox="1"/>
          <p:nvPr/>
        </p:nvSpPr>
        <p:spPr>
          <a:xfrm>
            <a:off x="1028700" y="1889460"/>
            <a:ext cx="6645406" cy="715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1"/>
              </a:lnSpc>
            </a:pPr>
            <a:r>
              <a:rPr lang="en-US" sz="4108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 </a:t>
            </a:r>
            <a:r>
              <a:rPr lang="en-US" sz="4108" b="1" dirty="0" err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cara</a:t>
            </a:r>
            <a:r>
              <a:rPr lang="en-US" sz="4108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un AGENTE: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6F122DB9-066B-E148-04A0-34615383B7FA}"/>
              </a:ext>
            </a:extLst>
          </p:cNvPr>
          <p:cNvSpPr txBox="1"/>
          <p:nvPr/>
        </p:nvSpPr>
        <p:spPr>
          <a:xfrm>
            <a:off x="1028700" y="923925"/>
            <a:ext cx="5288706" cy="871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72"/>
              </a:lnSpc>
            </a:pPr>
            <a:r>
              <a:rPr lang="en-US" sz="505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ROLL de Promotor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6F4E0B1B-7D95-FE85-BE8B-5E1E58F5EF76}"/>
              </a:ext>
            </a:extLst>
          </p:cNvPr>
          <p:cNvSpPr txBox="1"/>
          <p:nvPr/>
        </p:nvSpPr>
        <p:spPr>
          <a:xfrm>
            <a:off x="790815" y="2264519"/>
            <a:ext cx="11053181" cy="6809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8091" lvl="1" algn="l">
              <a:lnSpc>
                <a:spcPts val="4125"/>
              </a:lnSpc>
            </a:pPr>
            <a:endParaRPr lang="en-US" sz="2946" spc="-5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125"/>
              </a:lnSpc>
            </a:pPr>
            <a:endParaRPr lang="en-US" sz="2946" spc="-5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36182" lvl="1" indent="-318091" algn="just">
              <a:lnSpc>
                <a:spcPts val="4125"/>
              </a:lnSpc>
              <a:buFont typeface="Arial"/>
              <a:buChar char="•"/>
            </a:pPr>
            <a:r>
              <a:rPr lang="en-US" sz="2000" b="1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Desarrollar</a:t>
            </a:r>
            <a:r>
              <a:rPr lang="en-US" sz="2000" b="1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b="1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agentes</a:t>
            </a:r>
            <a:r>
              <a:rPr lang="en-US" sz="2000" b="1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apoyarlos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con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dudas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prospección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acompañamiento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cierres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Darles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herramientas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hábitos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disciplina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Apoyarlos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crecimiento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636182" lvl="1" indent="-318091" algn="just">
              <a:lnSpc>
                <a:spcPts val="4125"/>
              </a:lnSpc>
              <a:buFont typeface="Arial"/>
              <a:buChar char="•"/>
            </a:pPr>
            <a:r>
              <a:rPr lang="en-US" sz="2000" b="1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Generar</a:t>
            </a:r>
            <a:r>
              <a:rPr lang="en-US" sz="2000" b="1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b="1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producción</a:t>
            </a:r>
            <a:r>
              <a:rPr lang="en-US" sz="2000" b="1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Impulsar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la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ventas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dar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seguimiento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 sus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dudas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consultas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apoyarlos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mantener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foco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desarrollar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incentivos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636182" lvl="1" indent="-318091" algn="just">
              <a:lnSpc>
                <a:spcPts val="4125"/>
              </a:lnSpc>
              <a:buFont typeface="Arial"/>
              <a:buChar char="•"/>
            </a:pPr>
            <a:r>
              <a:rPr lang="en-US" sz="2000" b="1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Liderazgo</a:t>
            </a:r>
            <a:r>
              <a:rPr lang="en-US" sz="2000" b="1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sz="2000" b="1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cultura</a:t>
            </a:r>
            <a:r>
              <a:rPr lang="en-US" sz="2000" b="1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Crear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sentido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pertenencia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motivarlos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etc.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Mantener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relaci´pn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cercania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636182" lvl="1" indent="-318091" algn="just">
              <a:lnSpc>
                <a:spcPts val="4125"/>
              </a:lnSpc>
              <a:buFont typeface="Arial"/>
              <a:buChar char="•"/>
            </a:pPr>
            <a:r>
              <a:rPr lang="en-US" sz="2000" b="1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Apoyo</a:t>
            </a:r>
            <a:r>
              <a:rPr lang="en-US" sz="2000" b="1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b="1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</a:t>
            </a:r>
            <a:r>
              <a:rPr lang="en-US" sz="2000" b="1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b="1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administración</a:t>
            </a:r>
            <a:r>
              <a:rPr lang="en-US" sz="2000" b="1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sz="2000" b="1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operación</a:t>
            </a:r>
            <a:r>
              <a:rPr lang="en-US" sz="2000" b="1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Seguimiento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trámites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desde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emisiones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hasta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renovaciones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endosos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cobranzas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entre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otros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marL="318091" lvl="1" algn="l">
              <a:lnSpc>
                <a:spcPts val="4125"/>
              </a:lnSpc>
            </a:pPr>
            <a:endParaRPr lang="en-US" sz="2946" spc="-5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18091" lvl="1" algn="l">
              <a:lnSpc>
                <a:spcPts val="4125"/>
              </a:lnSpc>
            </a:pPr>
            <a:endParaRPr lang="en-US" sz="2946" spc="-5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125"/>
              </a:lnSpc>
              <a:spcBef>
                <a:spcPct val="0"/>
              </a:spcBef>
            </a:pPr>
            <a:endParaRPr lang="en-US" sz="2946" spc="-5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10490375-7778-AA11-1F94-7162DB4226A1}"/>
              </a:ext>
            </a:extLst>
          </p:cNvPr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pic>
        <p:nvPicPr>
          <p:cNvPr id="23" name="Imagen 22" descr="12 millones resultados de imágenes, fotos de stock e ilustraciones libres  de regalías para Grupo de personas | Shutterstock">
            <a:extLst>
              <a:ext uri="{FF2B5EF4-FFF2-40B4-BE49-F238E27FC236}">
                <a16:creationId xmlns:a16="http://schemas.microsoft.com/office/drawing/2014/main" id="{C181CED5-D6EC-37E1-00BC-2E2D6088FE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7143"/>
          <a:stretch>
            <a:fillRect/>
          </a:stretch>
        </p:blipFill>
        <p:spPr>
          <a:xfrm>
            <a:off x="12363133" y="3369140"/>
            <a:ext cx="4977663" cy="48246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4862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39226-4E53-A9C4-EF68-9BF0C97B7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7E23FBC-0332-2672-B880-1BC940D2113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6B7B75B-6593-0FEC-F5DD-283833DFC946}"/>
              </a:ext>
            </a:extLst>
          </p:cNvPr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E46A2FC-0272-731F-A979-CA69CAFA91D6}"/>
                </a:ext>
              </a:extLst>
            </p:cNvPr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440EF57-66AD-FE43-C27A-323A4AF22D65}"/>
                </a:ext>
              </a:extLst>
            </p:cNvPr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D3C2348E-2C05-FEE0-7C38-A9F08D1C1198}"/>
              </a:ext>
            </a:extLst>
          </p:cNvPr>
          <p:cNvGrpSpPr>
            <a:grpSpLocks noChangeAspect="1"/>
          </p:cNvGrpSpPr>
          <p:nvPr/>
        </p:nvGrpSpPr>
        <p:grpSpPr>
          <a:xfrm>
            <a:off x="12250815" y="3162300"/>
            <a:ext cx="5246370" cy="5246370"/>
            <a:chOff x="0" y="0"/>
            <a:chExt cx="6350000" cy="63500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C3F477A-6277-BB7F-BF74-80780F77C06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3175000"/>
                  </a:moveTo>
                  <a:cubicBezTo>
                    <a:pt x="6350000" y="1421130"/>
                    <a:pt x="4928870" y="0"/>
                    <a:pt x="3175000" y="0"/>
                  </a:cubicBezTo>
                  <a:lnTo>
                    <a:pt x="0" y="0"/>
                  </a:lnTo>
                  <a:lnTo>
                    <a:pt x="0" y="3175000"/>
                  </a:lnTo>
                  <a:cubicBezTo>
                    <a:pt x="0" y="4928870"/>
                    <a:pt x="1421130" y="6350000"/>
                    <a:pt x="3175000" y="6350000"/>
                  </a:cubicBezTo>
                  <a:cubicBezTo>
                    <a:pt x="4928870" y="6350000"/>
                    <a:pt x="6350000" y="4928870"/>
                    <a:pt x="6350000" y="317500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E86B4206-8C2B-EF84-3A8B-9A6D0EFAF32D}"/>
                </a:ext>
              </a:extLst>
            </p:cNvPr>
            <p:cNvSpPr/>
            <p:nvPr/>
          </p:nvSpPr>
          <p:spPr>
            <a:xfrm>
              <a:off x="325223" y="364462"/>
              <a:ext cx="5646214" cy="5621077"/>
            </a:xfrm>
            <a:custGeom>
              <a:avLst/>
              <a:gdLst/>
              <a:ahLst/>
              <a:cxnLst/>
              <a:rect l="l" t="t" r="r" b="b"/>
              <a:pathLst>
                <a:path w="5646214" h="5621077">
                  <a:moveTo>
                    <a:pt x="2823107" y="28"/>
                  </a:moveTo>
                  <a:cubicBezTo>
                    <a:pt x="1816014" y="-4476"/>
                    <a:pt x="883489" y="530217"/>
                    <a:pt x="378638" y="1401642"/>
                  </a:cubicBezTo>
                  <a:cubicBezTo>
                    <a:pt x="-126213" y="2273067"/>
                    <a:pt x="-126213" y="3348009"/>
                    <a:pt x="378638" y="4219434"/>
                  </a:cubicBezTo>
                  <a:cubicBezTo>
                    <a:pt x="883489" y="5090859"/>
                    <a:pt x="1816014" y="5625552"/>
                    <a:pt x="2823107" y="5621048"/>
                  </a:cubicBezTo>
                  <a:cubicBezTo>
                    <a:pt x="3830200" y="5625552"/>
                    <a:pt x="4762725" y="5090859"/>
                    <a:pt x="5267576" y="4219434"/>
                  </a:cubicBezTo>
                  <a:cubicBezTo>
                    <a:pt x="5772427" y="3348009"/>
                    <a:pt x="5772427" y="2273067"/>
                    <a:pt x="5267576" y="1401642"/>
                  </a:cubicBezTo>
                  <a:cubicBezTo>
                    <a:pt x="4762725" y="530217"/>
                    <a:pt x="3830200" y="-4476"/>
                    <a:pt x="2823107" y="28"/>
                  </a:cubicBezTo>
                  <a:close/>
                </a:path>
              </a:pathLst>
            </a:custGeom>
            <a:blipFill>
              <a:blip r:embed="rId3"/>
              <a:stretch>
                <a:fillRect l="-24665" r="-24665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17DA10AF-C70D-6D4F-8199-D970ACB5161C}"/>
              </a:ext>
            </a:extLst>
          </p:cNvPr>
          <p:cNvSpPr txBox="1"/>
          <p:nvPr/>
        </p:nvSpPr>
        <p:spPr>
          <a:xfrm>
            <a:off x="1028700" y="1889460"/>
            <a:ext cx="9791700" cy="7159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51"/>
              </a:lnSpc>
            </a:pPr>
            <a:r>
              <a:rPr lang="en-US" sz="4108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Respeto </a:t>
            </a:r>
            <a:r>
              <a:rPr lang="en-US" sz="4108" b="1" dirty="0" err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el</a:t>
            </a:r>
            <a:r>
              <a:rPr lang="en-US" sz="4108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108" b="1" dirty="0" err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tiempo</a:t>
            </a:r>
            <a:r>
              <a:rPr lang="en-US" sz="4108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los </a:t>
            </a:r>
            <a:r>
              <a:rPr lang="en-US" sz="4108" b="1" dirty="0" err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demás</a:t>
            </a:r>
            <a:r>
              <a:rPr lang="en-US" sz="4108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: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1DAE805B-E724-0BC8-107C-A02C894C34FD}"/>
              </a:ext>
            </a:extLst>
          </p:cNvPr>
          <p:cNvSpPr txBox="1"/>
          <p:nvPr/>
        </p:nvSpPr>
        <p:spPr>
          <a:xfrm>
            <a:off x="1028700" y="923925"/>
            <a:ext cx="10815296" cy="844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72"/>
              </a:lnSpc>
            </a:pPr>
            <a:r>
              <a:rPr lang="en-US" sz="505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TODOS SOMOS UN EQUIPO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4293FF2B-8C7C-3D97-2073-65AC9F10054B}"/>
              </a:ext>
            </a:extLst>
          </p:cNvPr>
          <p:cNvSpPr txBox="1"/>
          <p:nvPr/>
        </p:nvSpPr>
        <p:spPr>
          <a:xfrm>
            <a:off x="776947" y="1912775"/>
            <a:ext cx="11053181" cy="83869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8091" lvl="1" algn="l">
              <a:lnSpc>
                <a:spcPts val="4125"/>
              </a:lnSpc>
            </a:pPr>
            <a:endParaRPr lang="en-US" sz="2946" spc="-5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125"/>
              </a:lnSpc>
            </a:pPr>
            <a:endParaRPr lang="en-US" sz="2946" spc="-5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36182" lvl="1" indent="-318091" algn="just">
              <a:lnSpc>
                <a:spcPts val="4125"/>
              </a:lnSpc>
              <a:buFont typeface="Arial"/>
              <a:buChar char="•"/>
            </a:pP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 pongo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reuniones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dudas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despues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del 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horario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salida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636182" lvl="1" indent="-318091" algn="just">
              <a:lnSpc>
                <a:spcPts val="4125"/>
              </a:lnSpc>
              <a:buFont typeface="Arial"/>
              <a:buChar char="•"/>
            </a:pP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Recuerda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todos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temenos un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horario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comida.</a:t>
            </a:r>
          </a:p>
          <a:p>
            <a:pPr marL="636182" lvl="1" indent="-318091" algn="just">
              <a:lnSpc>
                <a:spcPts val="4125"/>
              </a:lnSpc>
              <a:buFont typeface="Arial"/>
              <a:buChar char="•"/>
            </a:pP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Entrar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puntual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una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reunion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fisica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 virtual es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una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virtud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636182" lvl="1" indent="-318091" algn="just">
              <a:lnSpc>
                <a:spcPts val="4125"/>
              </a:lnSpc>
              <a:buFont typeface="Arial"/>
              <a:buChar char="•"/>
            </a:pP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Todos temenos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compromisos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personales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636182" lvl="1" indent="-318091" algn="just">
              <a:lnSpc>
                <a:spcPts val="4125"/>
              </a:lnSpc>
              <a:buFont typeface="Arial"/>
              <a:buChar char="•"/>
            </a:pP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Todos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necesitamos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descansar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para ser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productivos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636182" lvl="1" indent="-318091" algn="just">
              <a:lnSpc>
                <a:spcPts val="4125"/>
              </a:lnSpc>
              <a:buFont typeface="Arial"/>
              <a:buChar char="•"/>
            </a:pP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Todos temenos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temas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personales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pero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no los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traslados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al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ámbito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trabajo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636182" lvl="1" indent="-318091" algn="just">
              <a:lnSpc>
                <a:spcPts val="4125"/>
              </a:lnSpc>
              <a:buFont typeface="Arial"/>
              <a:buChar char="•"/>
            </a:pP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Las formas de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comunicación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con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respeto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son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fundamentales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636182" lvl="1" indent="-318091" algn="just">
              <a:lnSpc>
                <a:spcPts val="4125"/>
              </a:lnSpc>
              <a:buFont typeface="Arial"/>
              <a:buChar char="•"/>
            </a:pP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molestes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no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respondes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fuera del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horario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salida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durante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comida.</a:t>
            </a:r>
          </a:p>
          <a:p>
            <a:pPr marL="636182" lvl="1" indent="-318091" algn="just">
              <a:lnSpc>
                <a:spcPts val="4125"/>
              </a:lnSpc>
              <a:buFont typeface="Arial"/>
              <a:buChar char="•"/>
            </a:pP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horario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trabajo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es de 8:30 am a 5:30 pm de lunes a Jueves y Viernes de 8:30 a 3:00 pm</a:t>
            </a:r>
          </a:p>
          <a:p>
            <a:pPr marL="636182" lvl="1" indent="-318091" algn="just">
              <a:lnSpc>
                <a:spcPts val="4125"/>
              </a:lnSpc>
              <a:buFont typeface="Arial"/>
              <a:buChar char="•"/>
            </a:pP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horario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para los chats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será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8:00 am a 8:30 pm.</a:t>
            </a:r>
          </a:p>
          <a:p>
            <a:pPr marL="318091" lvl="1" algn="l">
              <a:lnSpc>
                <a:spcPts val="4125"/>
              </a:lnSpc>
            </a:pPr>
            <a:endParaRPr lang="en-US" sz="2946" spc="-5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18091" lvl="1" algn="l">
              <a:lnSpc>
                <a:spcPts val="4125"/>
              </a:lnSpc>
            </a:pPr>
            <a:endParaRPr lang="en-US" sz="2946" spc="-5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125"/>
              </a:lnSpc>
              <a:spcBef>
                <a:spcPct val="0"/>
              </a:spcBef>
            </a:pPr>
            <a:endParaRPr lang="en-US" sz="2946" spc="-5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434B9A69-E5CA-E838-57A6-692866BF60F2}"/>
              </a:ext>
            </a:extLst>
          </p:cNvPr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pic>
        <p:nvPicPr>
          <p:cNvPr id="23" name="Imagen 22" descr="12 millones resultados de imágenes, fotos de stock e ilustraciones libres  de regalías para Grupo de personas | Shutterstock">
            <a:extLst>
              <a:ext uri="{FF2B5EF4-FFF2-40B4-BE49-F238E27FC236}">
                <a16:creationId xmlns:a16="http://schemas.microsoft.com/office/drawing/2014/main" id="{A045EBA9-7732-72EF-F6C8-0DDD755EED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7143"/>
          <a:stretch>
            <a:fillRect/>
          </a:stretch>
        </p:blipFill>
        <p:spPr>
          <a:xfrm>
            <a:off x="12363133" y="3369140"/>
            <a:ext cx="4977663" cy="48246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Respeto mutuo (valor): qué es, significado y ejemplos - Enciclopedia  Significados">
            <a:extLst>
              <a:ext uri="{FF2B5EF4-FFF2-40B4-BE49-F238E27FC236}">
                <a16:creationId xmlns:a16="http://schemas.microsoft.com/office/drawing/2014/main" id="{4EEA5A1B-9BC9-C15E-B5ED-7F3A3F15D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24192" y="3243260"/>
            <a:ext cx="5048449" cy="50763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5784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A2095-5548-437A-3090-1F8D8B243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452D4E7-3AB8-ACF9-44AF-4C715A421D8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81A1997-C989-29D5-DD3C-E42193530FDC}"/>
              </a:ext>
            </a:extLst>
          </p:cNvPr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A54DF73-95CF-D1B9-F7D1-09EBD1515472}"/>
                </a:ext>
              </a:extLst>
            </p:cNvPr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AE5454B-5163-9756-38DA-EA6BA29BDF73}"/>
                </a:ext>
              </a:extLst>
            </p:cNvPr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51CED2EC-969A-8AA7-C53F-7F21DA364CC6}"/>
              </a:ext>
            </a:extLst>
          </p:cNvPr>
          <p:cNvGrpSpPr>
            <a:grpSpLocks noChangeAspect="1"/>
          </p:cNvGrpSpPr>
          <p:nvPr/>
        </p:nvGrpSpPr>
        <p:grpSpPr>
          <a:xfrm>
            <a:off x="12877800" y="2095500"/>
            <a:ext cx="5246370" cy="5246370"/>
            <a:chOff x="0" y="0"/>
            <a:chExt cx="6350000" cy="63500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C5625BF-CA89-5528-67B0-116D903759FC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3175000"/>
                  </a:moveTo>
                  <a:cubicBezTo>
                    <a:pt x="6350000" y="1421130"/>
                    <a:pt x="4928870" y="0"/>
                    <a:pt x="3175000" y="0"/>
                  </a:cubicBezTo>
                  <a:lnTo>
                    <a:pt x="0" y="0"/>
                  </a:lnTo>
                  <a:lnTo>
                    <a:pt x="0" y="3175000"/>
                  </a:lnTo>
                  <a:cubicBezTo>
                    <a:pt x="0" y="4928870"/>
                    <a:pt x="1421130" y="6350000"/>
                    <a:pt x="3175000" y="6350000"/>
                  </a:cubicBezTo>
                  <a:cubicBezTo>
                    <a:pt x="4928870" y="6350000"/>
                    <a:pt x="6350000" y="4928870"/>
                    <a:pt x="6350000" y="317500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2BF8B4CF-9656-6408-E179-7CE1DEBBAB00}"/>
                </a:ext>
              </a:extLst>
            </p:cNvPr>
            <p:cNvSpPr/>
            <p:nvPr/>
          </p:nvSpPr>
          <p:spPr>
            <a:xfrm>
              <a:off x="325223" y="364462"/>
              <a:ext cx="5646214" cy="5621077"/>
            </a:xfrm>
            <a:custGeom>
              <a:avLst/>
              <a:gdLst/>
              <a:ahLst/>
              <a:cxnLst/>
              <a:rect l="l" t="t" r="r" b="b"/>
              <a:pathLst>
                <a:path w="5646214" h="5621077">
                  <a:moveTo>
                    <a:pt x="2823107" y="28"/>
                  </a:moveTo>
                  <a:cubicBezTo>
                    <a:pt x="1816014" y="-4476"/>
                    <a:pt x="883489" y="530217"/>
                    <a:pt x="378638" y="1401642"/>
                  </a:cubicBezTo>
                  <a:cubicBezTo>
                    <a:pt x="-126213" y="2273067"/>
                    <a:pt x="-126213" y="3348009"/>
                    <a:pt x="378638" y="4219434"/>
                  </a:cubicBezTo>
                  <a:cubicBezTo>
                    <a:pt x="883489" y="5090859"/>
                    <a:pt x="1816014" y="5625552"/>
                    <a:pt x="2823107" y="5621048"/>
                  </a:cubicBezTo>
                  <a:cubicBezTo>
                    <a:pt x="3830200" y="5625552"/>
                    <a:pt x="4762725" y="5090859"/>
                    <a:pt x="5267576" y="4219434"/>
                  </a:cubicBezTo>
                  <a:cubicBezTo>
                    <a:pt x="5772427" y="3348009"/>
                    <a:pt x="5772427" y="2273067"/>
                    <a:pt x="5267576" y="1401642"/>
                  </a:cubicBezTo>
                  <a:cubicBezTo>
                    <a:pt x="4762725" y="530217"/>
                    <a:pt x="3830200" y="-4476"/>
                    <a:pt x="2823107" y="28"/>
                  </a:cubicBezTo>
                  <a:close/>
                </a:path>
              </a:pathLst>
            </a:custGeom>
            <a:blipFill>
              <a:blip r:embed="rId3"/>
              <a:stretch>
                <a:fillRect l="-24665" r="-24665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84103EDC-5E92-9F5A-457B-3D52B2169C88}"/>
              </a:ext>
            </a:extLst>
          </p:cNvPr>
          <p:cNvSpPr txBox="1"/>
          <p:nvPr/>
        </p:nvSpPr>
        <p:spPr>
          <a:xfrm>
            <a:off x="1028700" y="923925"/>
            <a:ext cx="6896100" cy="844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72"/>
              </a:lnSpc>
            </a:pPr>
            <a:r>
              <a:rPr lang="en-US" sz="505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ROLL de un AGENTE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A326F477-F985-D741-0932-16FE0400004E}"/>
              </a:ext>
            </a:extLst>
          </p:cNvPr>
          <p:cNvSpPr txBox="1"/>
          <p:nvPr/>
        </p:nvSpPr>
        <p:spPr>
          <a:xfrm>
            <a:off x="615315" y="950652"/>
            <a:ext cx="11647170" cy="7861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8091" lvl="1" algn="l">
              <a:lnSpc>
                <a:spcPts val="4125"/>
              </a:lnSpc>
            </a:pPr>
            <a:endParaRPr lang="en-US" sz="2946" spc="-5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125"/>
              </a:lnSpc>
            </a:pPr>
            <a:endParaRPr lang="en-US" sz="2946" spc="-5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36182" lvl="1" indent="-318091" algn="just">
              <a:lnSpc>
                <a:spcPts val="4125"/>
              </a:lnSpc>
              <a:buFont typeface="Arial"/>
              <a:buChar char="•"/>
            </a:pPr>
            <a:r>
              <a:rPr lang="en-US" sz="2000" b="1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Detectar</a:t>
            </a:r>
            <a:r>
              <a:rPr lang="en-US" sz="2000" b="1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b="1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necesidades</a:t>
            </a:r>
            <a:r>
              <a:rPr lang="en-US" sz="2000" b="1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reales: 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agente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no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vende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pólizas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escucha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detecta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necesidades</a:t>
            </a:r>
            <a:r>
              <a:rPr lang="en-U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marL="636182" lvl="1" indent="-318091" algn="just">
              <a:lnSpc>
                <a:spcPts val="4125"/>
              </a:lnSpc>
              <a:buFont typeface="Arial"/>
              <a:buChar char="•"/>
            </a:pPr>
            <a:r>
              <a:rPr lang="en-US" sz="2000" b="1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Asesorar</a:t>
            </a:r>
            <a:r>
              <a:rPr lang="en-US" sz="2000" b="1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b="1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correctamente</a:t>
            </a:r>
            <a:r>
              <a:rPr lang="en-US" sz="2000" b="1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s-E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Explicar coberturas, exclusiones y condiciones. Ser transparente con costos y riesgos. Recomendar productos alineados al perfil del cliente. Ayudar a calcular sumas aseguradas adecuadas</a:t>
            </a:r>
            <a:r>
              <a:rPr lang="es-ES" sz="2000" b="1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636182" lvl="1" indent="-318091" algn="just">
              <a:lnSpc>
                <a:spcPts val="4125"/>
              </a:lnSpc>
              <a:buFont typeface="Arial"/>
              <a:buChar char="•"/>
            </a:pPr>
            <a:r>
              <a:rPr lang="en-US" sz="2000" b="1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Prospectar</a:t>
            </a:r>
            <a:r>
              <a:rPr lang="en-US" sz="2000" b="1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sz="2000" b="1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generar</a:t>
            </a:r>
            <a:r>
              <a:rPr lang="en-US" sz="2000" b="1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00" b="1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negocios</a:t>
            </a:r>
            <a:r>
              <a:rPr lang="en-US" sz="2000" b="1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2000" b="1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xxxx</a:t>
            </a:r>
            <a:r>
              <a:rPr lang="en-US" sz="2000" b="1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636182" lvl="1" indent="-318091" algn="just">
              <a:lnSpc>
                <a:spcPts val="4125"/>
              </a:lnSpc>
              <a:buFont typeface="Arial"/>
              <a:buChar char="•"/>
            </a:pPr>
            <a:r>
              <a:rPr lang="en-US" sz="2000" b="1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Servicio </a:t>
            </a:r>
            <a:r>
              <a:rPr lang="en-US" sz="2000" b="1" spc="-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postventa</a:t>
            </a:r>
            <a:r>
              <a:rPr lang="en-US" sz="2000" b="1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s-E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Aclarar dudas. Apoyar en siniestros	Ayudar en cambios o renovaciones. Revisar beneficiarios. Actualizar necesidades del cliente.</a:t>
            </a:r>
          </a:p>
          <a:p>
            <a:pPr marL="636182" lvl="1" indent="-318091" algn="just">
              <a:lnSpc>
                <a:spcPts val="4125"/>
              </a:lnSpc>
              <a:buFont typeface="Arial"/>
              <a:buChar char="•"/>
            </a:pPr>
            <a:r>
              <a:rPr lang="es-ES" sz="2000" b="1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Mantenerse actualizado: </a:t>
            </a:r>
            <a:r>
              <a:rPr lang="es-E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Debe conocer: productos, cambios regulatorios, impuestos básicos, estrategias financieras, mercado y competencia. </a:t>
            </a:r>
          </a:p>
          <a:p>
            <a:pPr marL="636182" lvl="1" indent="-318091" algn="just">
              <a:lnSpc>
                <a:spcPts val="4125"/>
              </a:lnSpc>
              <a:buFont typeface="Arial"/>
              <a:buChar char="•"/>
            </a:pPr>
            <a:r>
              <a:rPr lang="es-ES" sz="2000" b="1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Construir confianza: </a:t>
            </a:r>
            <a:r>
              <a:rPr lang="es-ES" sz="2000" spc="-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entender que administramos decisiones muy sensibles, por eso la responsabilidad es tanto técnica como humana.</a:t>
            </a:r>
            <a:endParaRPr lang="en-US" sz="2000" spc="-5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18091" lvl="1" algn="l">
              <a:lnSpc>
                <a:spcPts val="4125"/>
              </a:lnSpc>
            </a:pPr>
            <a:endParaRPr lang="en-US" sz="2946" spc="-5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125"/>
              </a:lnSpc>
              <a:spcBef>
                <a:spcPct val="0"/>
              </a:spcBef>
            </a:pPr>
            <a:endParaRPr lang="en-US" sz="2946" spc="-5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42216330-B71F-A067-1511-79B30CDC7A97}"/>
              </a:ext>
            </a:extLst>
          </p:cNvPr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1701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11811000" y="971550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TextBox 8"/>
          <p:cNvSpPr txBox="1"/>
          <p:nvPr/>
        </p:nvSpPr>
        <p:spPr>
          <a:xfrm>
            <a:off x="1075874" y="1270423"/>
            <a:ext cx="8403339" cy="65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31"/>
              </a:lnSpc>
            </a:pPr>
            <a:r>
              <a:rPr lang="en-US" sz="3808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CIERRE ABRIL 2026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9510" y="507265"/>
            <a:ext cx="6438900" cy="763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44"/>
              </a:lnSpc>
            </a:pPr>
            <a:r>
              <a:rPr lang="en-US" sz="460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DONDE ESTAMOS HOY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9510" y="3416083"/>
            <a:ext cx="6255385" cy="6299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Logramos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crecimiento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global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esperado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Logramos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crecimiento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en VP y en cantidad de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pólizas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Mejoramos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la cantidad de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pólizas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oportunidad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mejora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en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captación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inversión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retención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NCF.</a:t>
            </a:r>
          </a:p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Logramos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crecimiento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en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vida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debemos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seguir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impulsandolo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haciendolo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hábito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logramos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los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objetivos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en los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rubros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GMM, autos y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residencial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8A2B363D-3A29-A300-8EDC-8DC73663A9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817559"/>
              </p:ext>
            </p:extLst>
          </p:nvPr>
        </p:nvGraphicFramePr>
        <p:xfrm>
          <a:off x="1213044" y="2064385"/>
          <a:ext cx="5858829" cy="952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943">
                  <a:extLst>
                    <a:ext uri="{9D8B030D-6E8A-4147-A177-3AD203B41FA5}">
                      <a16:colId xmlns:a16="http://schemas.microsoft.com/office/drawing/2014/main" val="1383881576"/>
                    </a:ext>
                  </a:extLst>
                </a:gridCol>
                <a:gridCol w="1952943">
                  <a:extLst>
                    <a:ext uri="{9D8B030D-6E8A-4147-A177-3AD203B41FA5}">
                      <a16:colId xmlns:a16="http://schemas.microsoft.com/office/drawing/2014/main" val="3689757589"/>
                    </a:ext>
                  </a:extLst>
                </a:gridCol>
                <a:gridCol w="1952943">
                  <a:extLst>
                    <a:ext uri="{9D8B030D-6E8A-4147-A177-3AD203B41FA5}">
                      <a16:colId xmlns:a16="http://schemas.microsoft.com/office/drawing/2014/main" val="20982234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2025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401921"/>
                  </a:ext>
                </a:extLst>
              </a:tr>
              <a:tr h="495721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48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56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43770"/>
                  </a:ext>
                </a:extLst>
              </a:tr>
            </a:tbl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35C3D29D-7D25-23E4-D417-1621EC2CF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9213" y="2020931"/>
            <a:ext cx="7272338" cy="705948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D1AEA-BDA1-62B5-11A6-EB8141CC7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513D940-89A9-EB48-35EE-F2B3F380B06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809517B-102C-9629-F9B6-260AE14DFB47}"/>
              </a:ext>
            </a:extLst>
          </p:cNvPr>
          <p:cNvGrpSpPr/>
          <p:nvPr/>
        </p:nvGrpSpPr>
        <p:grpSpPr>
          <a:xfrm>
            <a:off x="11811000" y="9715500"/>
            <a:ext cx="2514600" cy="260350"/>
            <a:chOff x="0" y="0"/>
            <a:chExt cx="662281" cy="6857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BA12A1B-6D7E-96AF-AFCB-92B32227916C}"/>
                </a:ext>
              </a:extLst>
            </p:cNvPr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B1CBEA7-3139-190B-851A-CB741BE89CD0}"/>
                </a:ext>
              </a:extLst>
            </p:cNvPr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3EE49906-6821-DE30-2F48-1058FE7FDDA0}"/>
              </a:ext>
            </a:extLst>
          </p:cNvPr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B64D304-83D2-62F6-6C52-D1A0D14A7D30}"/>
              </a:ext>
            </a:extLst>
          </p:cNvPr>
          <p:cNvSpPr txBox="1"/>
          <p:nvPr/>
        </p:nvSpPr>
        <p:spPr>
          <a:xfrm>
            <a:off x="1075874" y="1270423"/>
            <a:ext cx="8403339" cy="65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31"/>
              </a:lnSpc>
            </a:pPr>
            <a:r>
              <a:rPr lang="en-US" sz="3808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CIERRE ACUMULADO 2026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8BE4BD8-02EE-6E07-3C20-C1AAB30154D1}"/>
              </a:ext>
            </a:extLst>
          </p:cNvPr>
          <p:cNvSpPr txBox="1"/>
          <p:nvPr/>
        </p:nvSpPr>
        <p:spPr>
          <a:xfrm>
            <a:off x="979510" y="507265"/>
            <a:ext cx="6438900" cy="763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44"/>
              </a:lnSpc>
            </a:pPr>
            <a:r>
              <a:rPr lang="en-US" sz="4603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DONDE ESTAMOS HOY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D3005399-709A-F348-C6F6-0A363EF4CBB9}"/>
              </a:ext>
            </a:extLst>
          </p:cNvPr>
          <p:cNvSpPr txBox="1"/>
          <p:nvPr/>
        </p:nvSpPr>
        <p:spPr>
          <a:xfrm>
            <a:off x="979510" y="3416083"/>
            <a:ext cx="6255385" cy="6299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Logramos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crecimiento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global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esperado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Logramos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crecimiento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en VP y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pero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no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cántidad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pólizas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Mejoramos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la cantidad de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pólizas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riesgo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oportunidad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mejora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en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captación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inversión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retención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NCF.</a:t>
            </a:r>
          </a:p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Logramos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crecimiento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en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vida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debemos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seguir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impulsandolo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haciendolo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hábito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logramos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los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objetivos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en los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rubros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GMM, autos y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residencial</a:t>
            </a:r>
            <a:endParaRPr lang="en-US" sz="24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5B91DC4D-BD85-5066-60E9-C7E06C2DDE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4568"/>
              </p:ext>
            </p:extLst>
          </p:nvPr>
        </p:nvGraphicFramePr>
        <p:xfrm>
          <a:off x="1213044" y="2064385"/>
          <a:ext cx="5858829" cy="952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943">
                  <a:extLst>
                    <a:ext uri="{9D8B030D-6E8A-4147-A177-3AD203B41FA5}">
                      <a16:colId xmlns:a16="http://schemas.microsoft.com/office/drawing/2014/main" val="1383881576"/>
                    </a:ext>
                  </a:extLst>
                </a:gridCol>
                <a:gridCol w="1952943">
                  <a:extLst>
                    <a:ext uri="{9D8B030D-6E8A-4147-A177-3AD203B41FA5}">
                      <a16:colId xmlns:a16="http://schemas.microsoft.com/office/drawing/2014/main" val="3689757589"/>
                    </a:ext>
                  </a:extLst>
                </a:gridCol>
                <a:gridCol w="1952943">
                  <a:extLst>
                    <a:ext uri="{9D8B030D-6E8A-4147-A177-3AD203B41FA5}">
                      <a16:colId xmlns:a16="http://schemas.microsoft.com/office/drawing/2014/main" val="20982234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2025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401921"/>
                  </a:ext>
                </a:extLst>
              </a:tr>
              <a:tr h="495721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279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273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2%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43770"/>
                  </a:ext>
                </a:extLst>
              </a:tr>
            </a:tbl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15435AE0-25E2-756D-C781-D2B3DBCA5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064385"/>
            <a:ext cx="7924800" cy="692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55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6F78266-0883-E6E8-C5D0-8CEF42EE50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11842"/>
          <a:stretch>
            <a:fillRect/>
          </a:stretch>
        </p:blipFill>
        <p:spPr>
          <a:xfrm>
            <a:off x="11724195" y="-3"/>
            <a:ext cx="6563805" cy="10287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5606F3E-3392-DF0C-6AAB-F1F97FD6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92" r="14840" b="-2"/>
          <a:stretch>
            <a:fillRect/>
          </a:stretch>
        </p:blipFill>
        <p:spPr>
          <a:xfrm>
            <a:off x="5393106" y="49"/>
            <a:ext cx="7413447" cy="10286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95704" cy="10287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79756" cy="10287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8DBEA793-4EBD-B3C2-80D8-45A636A53FA1}"/>
              </a:ext>
            </a:extLst>
          </p:cNvPr>
          <p:cNvSpPr txBox="1"/>
          <p:nvPr/>
        </p:nvSpPr>
        <p:spPr>
          <a:xfrm>
            <a:off x="658369" y="2267383"/>
            <a:ext cx="5146437" cy="43446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Roboto"/>
              </a:rPr>
              <a:t>AGENTE QUE CUMPLIERON </a:t>
            </a: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B2723A9A-F0D4-A16B-832E-453F3EA2A96A}"/>
              </a:ext>
            </a:extLst>
          </p:cNvPr>
          <p:cNvSpPr txBox="1"/>
          <p:nvPr/>
        </p:nvSpPr>
        <p:spPr>
          <a:xfrm>
            <a:off x="658366" y="7154994"/>
            <a:ext cx="5146439" cy="2002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200" b="1" kern="1200" dirty="0">
                <a:solidFill>
                  <a:srgbClr val="0070C0"/>
                </a:solidFill>
                <a:latin typeface="+mn-lt"/>
                <a:ea typeface="+mn-ea"/>
                <a:cs typeface="+mn-cs"/>
                <a:sym typeface="League Spartan"/>
              </a:rPr>
              <a:t>ESTRATEGIA 3-24 DE ALLIANZ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1984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368" y="6816852"/>
            <a:ext cx="5122449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EB5A459-5928-B4D6-8669-B4E21C06C7E7}"/>
              </a:ext>
            </a:extLst>
          </p:cNvPr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DBDA3D21-FA09-FFBB-12CB-3C298999F0BA}"/>
              </a:ext>
            </a:extLst>
          </p:cNvPr>
          <p:cNvSpPr txBox="1"/>
          <p:nvPr/>
        </p:nvSpPr>
        <p:spPr>
          <a:xfrm>
            <a:off x="977803" y="7683576"/>
            <a:ext cx="4256435" cy="15807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sym typeface="Roboto"/>
              </a:rPr>
              <a:t>Q2 AL 2.8%</a:t>
            </a: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A01C0233-B82B-7A57-0885-76DC758E2DA7}"/>
              </a:ext>
            </a:extLst>
          </p:cNvPr>
          <p:cNvGrpSpPr/>
          <p:nvPr/>
        </p:nvGrpSpPr>
        <p:grpSpPr>
          <a:xfrm>
            <a:off x="733646" y="938525"/>
            <a:ext cx="3908933" cy="219456"/>
            <a:chOff x="0" y="0"/>
            <a:chExt cx="662281" cy="68570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EDFA831E-6EFF-31EB-8B34-23953F9A5B09}"/>
                </a:ext>
              </a:extLst>
            </p:cNvPr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3909FC4E-F069-CA46-1EFC-4B24F498BE4B}"/>
                </a:ext>
              </a:extLst>
            </p:cNvPr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38093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9419</TotalTime>
  <Words>880</Words>
  <Application>Microsoft Office PowerPoint</Application>
  <PresentationFormat>Personalizado</PresentationFormat>
  <Paragraphs>147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5" baseType="lpstr">
      <vt:lpstr>Poppins Bold Italics</vt:lpstr>
      <vt:lpstr>Calibri</vt:lpstr>
      <vt:lpstr>Poppins</vt:lpstr>
      <vt:lpstr>Avenir Next LT Pro</vt:lpstr>
      <vt:lpstr>Roboto</vt:lpstr>
      <vt:lpstr>League Spartan</vt:lpstr>
      <vt:lpstr>Arial</vt:lpstr>
      <vt:lpstr>Poppins Bold</vt:lpstr>
      <vt:lpstr>Roboto Bold</vt:lpstr>
      <vt:lpstr>Calibri (MS)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Black And Purple Organic Modern Kick Off Meeting Presentation</dc:title>
  <dc:creator>Gabriela Rodriguez</dc:creator>
  <cp:lastModifiedBy>Gabriela Rodriguez</cp:lastModifiedBy>
  <cp:revision>43</cp:revision>
  <dcterms:created xsi:type="dcterms:W3CDTF">2006-08-16T00:00:00Z</dcterms:created>
  <dcterms:modified xsi:type="dcterms:W3CDTF">2026-05-26T22:19:29Z</dcterms:modified>
  <dc:identifier>DAHBnToRfTM</dc:identifier>
</cp:coreProperties>
</file>